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mp4" ContentType="video/mp4"/>
  <Default Extension="fntdata" ContentType="application/x-fontdata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embedTrueTypeFonts="1" saveSubsetFonts="1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y="8229600" cx="14630400"/>
  <p:notesSz cx="8229600" cy="14630400"/>
  <p:embeddedFontLst>
    <p:embeddedFont>
      <p:font typeface="Alexandria" panose="020B0604020202020204" charset="-78"/>
      <p:regular r:id="rId13"/>
    </p:embeddedFont>
    <p:embeddedFont>
      <p:font typeface="Nobile" panose="020B0604020202020204" charset="0"/>
      <p:regular r:id="rId14"/>
    </p:embeddedFont>
  </p:embeddedFontLst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tableStyles" Target="tableStyle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8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8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1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6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6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9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9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16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1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39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4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4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6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6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7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7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0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0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9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2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2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7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4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4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2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5C73E6"/>
          </a:solidFill>
        </p:spPr>
      </p:sp>
      <p:sp>
        <p:nvSpPr>
          <p:cNvPr id="1048723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9F9FF"/>
          </a:solidFill>
        </p:spPr>
      </p:sp>
      <p:pic>
        <p:nvPicPr>
          <p:cNvPr id="2097179" name="Image 0" descr="preencoded.png">
            <a:hlinkClick r:id="rId1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0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5C73E6"/>
          </a:solidFill>
        </p:spPr>
      </p:sp>
      <p:sp>
        <p:nvSpPr>
          <p:cNvPr id="1048751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9F9FF"/>
          </a:solidFill>
        </p:spPr>
      </p:sp>
      <p:pic>
        <p:nvPicPr>
          <p:cNvPr id="2097181" name="Image 0" descr="preencoded.png">
            <a:hlinkClick r:id="rId1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5C73E6"/>
          </a:solidFill>
        </p:spPr>
        <p:txBody>
          <a:bodyPr/>
          <a:p>
            <a:endParaRPr lang="en-IN"/>
          </a:p>
        </p:txBody>
      </p:sp>
      <p:sp>
        <p:nvSpPr>
          <p:cNvPr id="1048577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9F9FF"/>
          </a:solidFill>
        </p:spPr>
        <p:txBody>
          <a:bodyPr/>
          <a:p>
            <a:endParaRPr lang="en-IN"/>
          </a:p>
        </p:txBody>
      </p:sp>
      <p:pic>
        <p:nvPicPr>
          <p:cNvPr id="2097152" name="Image 0" descr="preencoded.png">
            <a:hlinkClick r:id="rId1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5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5C73E6"/>
          </a:solidFill>
        </p:spPr>
      </p:sp>
      <p:sp>
        <p:nvSpPr>
          <p:cNvPr id="1048586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9F9FF"/>
          </a:solidFill>
        </p:spPr>
      </p:sp>
      <p:pic>
        <p:nvPicPr>
          <p:cNvPr id="2097154" name="Image 0" descr="preencoded.png">
            <a:hlinkClick r:id="rId1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5C73E6"/>
          </a:solidFill>
        </p:spPr>
      </p:sp>
      <p:sp>
        <p:nvSpPr>
          <p:cNvPr id="1048596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9F9FF"/>
          </a:solidFill>
        </p:spPr>
      </p:sp>
      <p:pic>
        <p:nvPicPr>
          <p:cNvPr id="2097156" name="Image 0" descr="preencoded.png">
            <a:hlinkClick r:id="rId1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5C73E6"/>
          </a:solidFill>
        </p:spPr>
      </p:sp>
      <p:sp>
        <p:nvSpPr>
          <p:cNvPr id="1048619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9F9FF"/>
          </a:solidFill>
        </p:spPr>
      </p:sp>
      <p:pic>
        <p:nvPicPr>
          <p:cNvPr id="2097161" name="Image 0" descr="preencoded.png">
            <a:hlinkClick r:id="rId1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5C73E6"/>
          </a:solidFill>
        </p:spPr>
      </p:sp>
      <p:sp>
        <p:nvSpPr>
          <p:cNvPr id="1048642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9F9FF"/>
          </a:solidFill>
        </p:spPr>
      </p:sp>
      <p:pic>
        <p:nvPicPr>
          <p:cNvPr id="2097163" name="Image 0" descr="preencoded.png">
            <a:hlinkClick r:id="rId1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5C73E6"/>
          </a:solidFill>
        </p:spPr>
      </p:sp>
      <p:sp>
        <p:nvSpPr>
          <p:cNvPr id="1048668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9F9FF"/>
          </a:solidFill>
        </p:spPr>
      </p:sp>
      <p:pic>
        <p:nvPicPr>
          <p:cNvPr id="2097170" name="Image 0" descr="preencoded.png">
            <a:hlinkClick r:id="rId1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9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5C73E6"/>
          </a:solidFill>
        </p:spPr>
      </p:sp>
      <p:sp>
        <p:nvSpPr>
          <p:cNvPr id="1048680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9F9FF"/>
          </a:solidFill>
        </p:spPr>
      </p:sp>
      <p:pic>
        <p:nvPicPr>
          <p:cNvPr id="2097172" name="Image 0" descr="preencoded.png">
            <a:hlinkClick r:id="rId1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7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5C73E6"/>
          </a:solidFill>
        </p:spPr>
      </p:sp>
      <p:sp>
        <p:nvSpPr>
          <p:cNvPr id="1048708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9F9FF"/>
          </a:solidFill>
        </p:spPr>
      </p:sp>
      <p:pic>
        <p:nvPicPr>
          <p:cNvPr id="2097173" name="Image 0" descr="preencoded.png">
            <a:hlinkClick r:id="rId1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lvl1pPr algn="ctr" defTabSz="914400" eaLnBrk="1" hangingPunct="1" latinLnBrk="0" rtl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video" Target="../media/media1.mp4"/><Relationship Id="rId2" Type="http://schemas.microsoft.com/office/2007/relationships/media" Target="../media/media1.mp4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8" name="Text 0"/>
          <p:cNvSpPr/>
          <p:nvPr/>
        </p:nvSpPr>
        <p:spPr>
          <a:xfrm>
            <a:off x="793790" y="2918341"/>
            <a:ext cx="5894903" cy="708779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5550"/>
              </a:lnSpc>
              <a:buNone/>
            </a:pPr>
            <a:r>
              <a:rPr dirty="0" sz="4450" lang="en-US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 Smart AI Helmet</a:t>
            </a:r>
            <a:endParaRPr dirty="0" sz="4450" lang="en-US"/>
          </a:p>
        </p:txBody>
      </p:sp>
      <p:sp>
        <p:nvSpPr>
          <p:cNvPr id="1048579" name="Text 1"/>
          <p:cNvSpPr/>
          <p:nvPr/>
        </p:nvSpPr>
        <p:spPr>
          <a:xfrm>
            <a:off x="793790" y="3967282"/>
            <a:ext cx="7556421" cy="36290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850"/>
              </a:lnSpc>
              <a:buNone/>
            </a:pPr>
            <a:r>
              <a:rPr dirty="0" sz="175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 Intelligent System to Prevent Accidents and Instantly Save Lives</a:t>
            </a:r>
            <a:endParaRPr dirty="0" sz="1750" lang="en-US"/>
          </a:p>
        </p:txBody>
      </p:sp>
      <p:sp>
        <p:nvSpPr>
          <p:cNvPr id="1048580" name="Text 2"/>
          <p:cNvSpPr/>
          <p:nvPr/>
        </p:nvSpPr>
        <p:spPr>
          <a:xfrm>
            <a:off x="793790" y="4585334"/>
            <a:ext cx="7556421" cy="2850181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Project By :</a:t>
            </a:r>
            <a:r>
              <a:rPr dirty="0" sz="20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</a:t>
            </a:r>
            <a:r>
              <a:rPr dirty="0" sz="24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Ayush, Aviral, Ayush Chaudhary, Avni</a:t>
            </a:r>
          </a:p>
          <a:p>
            <a:pPr algn="l" indent="0" marL="0">
              <a:lnSpc>
                <a:spcPts val="2850"/>
              </a:lnSpc>
              <a:buNone/>
            </a:pPr>
            <a:endParaRPr dirty="0" sz="2000" lang="en-US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algn="l" indent="0" marL="0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Roll Number: </a:t>
            </a:r>
            <a:r>
              <a:rPr dirty="0" sz="24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2420688, 2420686,2420689,2420687</a:t>
            </a:r>
          </a:p>
          <a:p>
            <a:pPr algn="l" indent="0" marL="0">
              <a:lnSpc>
                <a:spcPts val="2850"/>
              </a:lnSpc>
              <a:buNone/>
            </a:pPr>
            <a:endParaRPr dirty="0" sz="2400" lang="en-US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algn="l" indent="0" marL="0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Branch &amp; Group :  </a:t>
            </a:r>
            <a:r>
              <a:rPr dirty="0" sz="24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 &amp; DS , B    </a:t>
            </a:r>
          </a:p>
          <a:p>
            <a:pPr algn="l" indent="0" marL="0">
              <a:lnSpc>
                <a:spcPts val="2850"/>
              </a:lnSpc>
              <a:buNone/>
            </a:pPr>
            <a:r>
              <a:rPr dirty="0" sz="24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             </a:t>
            </a:r>
          </a:p>
          <a:p>
            <a:pPr algn="ctr" indent="0" marL="0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Chandigarh Engineering College Jhanjeri</a:t>
            </a:r>
            <a:endParaRPr b="1" dirty="0" sz="2000" lang="en-US"/>
          </a:p>
        </p:txBody>
      </p:sp>
      <p:pic>
        <p:nvPicPr>
          <p:cNvPr id="2097153" name="PixVerse_V5_Image_Text_360P_A_4K_ultrarealist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8350211" y="1864895"/>
            <a:ext cx="5783179" cy="4162926"/>
          </a:xfrm>
          <a:prstGeom prst="rect"/>
          <a:ln>
            <a:noFill/>
          </a:ln>
          <a:effectLst>
            <a:outerShdw algn="tl" blurRad="190500" rotWithShape="0">
              <a:srgbClr val="000000">
                <a:alpha val="70000"/>
              </a:srgbClr>
            </a:outerShdw>
          </a:effectLst>
        </p:spPr>
      </p:pic>
      <p:sp>
        <p:nvSpPr>
          <p:cNvPr id="1048581" name="Oval 6"/>
          <p:cNvSpPr/>
          <p:nvPr/>
        </p:nvSpPr>
        <p:spPr>
          <a:xfrm>
            <a:off x="12717379" y="7591926"/>
            <a:ext cx="1913021" cy="637674"/>
          </a:xfrm>
          <a:prstGeom prst="ellipse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after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8000" fill="hold" id="6"/>
                                        <p:tgtEl>
                                          <p:spTgt spid="2097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 vol="80000">
                <p:cTn display="0" fill="hold" id="7">
                  <p:stCondLst>
                    <p:cond delay="indefinite"/>
                  </p:stCondLst>
                </p:cTn>
                <p:tgtEl>
                  <p:spTgt spid="2097153"/>
                </p:tgtEl>
              </p:cMediaNode>
            </p:video>
            <p:seq concurrent="1" nextAc="seek">
              <p:cTn evtFilter="cancelBubble" fill="hold" id="8" nodeType="interactiveSeq" restart="whenNotActive">
                <p:stCondLst>
                  <p:cond evt="onClick" delay="0">
                    <p:tgtEl>
                      <p:spTgt spid="20971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9">
                      <p:stCondLst>
                        <p:cond delay="0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2"/>
                                        <p:tgtEl>
                                          <p:spTgt spid="2097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2" name="Text 0"/>
          <p:cNvSpPr/>
          <p:nvPr/>
        </p:nvSpPr>
        <p:spPr>
          <a:xfrm>
            <a:off x="453747" y="356473"/>
            <a:ext cx="6299002" cy="40517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3150"/>
              </a:lnSpc>
              <a:buNone/>
            </a:pPr>
            <a:r>
              <a:rPr dirty="0" sz="2550" lang="en-US" u="sng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Engineering Innovation for Safer Roads</a:t>
            </a:r>
            <a:endParaRPr dirty="0" sz="2550" lang="en-US" u="sng"/>
          </a:p>
        </p:txBody>
      </p:sp>
      <p:sp>
        <p:nvSpPr>
          <p:cNvPr id="1048753" name="Text 2"/>
          <p:cNvSpPr/>
          <p:nvPr/>
        </p:nvSpPr>
        <p:spPr>
          <a:xfrm>
            <a:off x="446246" y="1593747"/>
            <a:ext cx="6001345" cy="6551631"/>
          </a:xfrm>
          <a:prstGeom prst="rect"/>
          <a:noFill/>
        </p:spPr>
        <p:txBody>
          <a:bodyPr anchor="t" bIns="0" lIns="0" rIns="0" rtlCol="0" tIns="0" wrap="square"/>
          <a:p>
            <a:pPr algn="ctr">
              <a:lnSpc>
                <a:spcPts val="1600"/>
              </a:lnSpc>
            </a:pPr>
            <a:r>
              <a:rPr dirty="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</a:t>
            </a:r>
            <a:endParaRPr dirty="0" lang="en-US"/>
          </a:p>
        </p:txBody>
      </p:sp>
      <p:sp>
        <p:nvSpPr>
          <p:cNvPr id="1048754" name="Text 3"/>
          <p:cNvSpPr/>
          <p:nvPr/>
        </p:nvSpPr>
        <p:spPr>
          <a:xfrm>
            <a:off x="602575" y="6790014"/>
            <a:ext cx="6001345" cy="414814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1600"/>
              </a:lnSpc>
              <a:buNone/>
            </a:pPr>
            <a:endParaRPr dirty="0" sz="1100" lang="en-US"/>
          </a:p>
        </p:txBody>
      </p:sp>
      <p:pic>
        <p:nvPicPr>
          <p:cNvPr id="2097182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199975" y="3987013"/>
            <a:ext cx="4541768" cy="4242587"/>
          </a:xfrm>
          <a:prstGeom prst="rect"/>
        </p:spPr>
      </p:pic>
      <p:sp>
        <p:nvSpPr>
          <p:cNvPr id="1048755" name="Shape 4"/>
          <p:cNvSpPr/>
          <p:nvPr/>
        </p:nvSpPr>
        <p:spPr>
          <a:xfrm>
            <a:off x="453747" y="8863639"/>
            <a:ext cx="13722906" cy="23813"/>
          </a:xfrm>
          <a:prstGeom prst="rect"/>
          <a:solidFill>
            <a:srgbClr val="404155">
              <a:alpha val="50000"/>
            </a:srgbClr>
          </a:solidFill>
        </p:spPr>
        <p:txBody>
          <a:bodyPr/>
          <a:p>
            <a:endParaRPr lang="en-IN"/>
          </a:p>
        </p:txBody>
      </p:sp>
      <p:sp>
        <p:nvSpPr>
          <p:cNvPr id="1048756" name="Text 5"/>
          <p:cNvSpPr/>
          <p:nvPr/>
        </p:nvSpPr>
        <p:spPr>
          <a:xfrm>
            <a:off x="453747" y="9033272"/>
            <a:ext cx="13722906" cy="259199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000"/>
              </a:lnSpc>
              <a:buNone/>
            </a:pPr>
            <a:r>
              <a:rPr b="1" dirty="0" sz="125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future of rider safety isn't just about protection—it's about prevention, instant response, and intelligent systems that watch over every journey.</a:t>
            </a:r>
            <a:endParaRPr dirty="0" sz="1250" lang="en-US"/>
          </a:p>
        </p:txBody>
      </p:sp>
      <p:pic>
        <p:nvPicPr>
          <p:cNvPr id="2097183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453747" y="9438323"/>
            <a:ext cx="1378863" cy="356473"/>
          </a:xfrm>
          <a:prstGeom prst="rect"/>
        </p:spPr>
      </p:pic>
      <p:pic>
        <p:nvPicPr>
          <p:cNvPr id="2097184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897380" y="9438323"/>
            <a:ext cx="1020247" cy="356473"/>
          </a:xfrm>
          <a:prstGeom prst="rect"/>
        </p:spPr>
      </p:pic>
      <p:sp>
        <p:nvSpPr>
          <p:cNvPr id="1048757" name="TextBox 11"/>
          <p:cNvSpPr txBox="1"/>
          <p:nvPr/>
        </p:nvSpPr>
        <p:spPr>
          <a:xfrm>
            <a:off x="602575" y="1024772"/>
            <a:ext cx="7772401" cy="7109639"/>
          </a:xfrm>
          <a:prstGeom prst="rect"/>
          <a:noFill/>
        </p:spPr>
        <p:txBody>
          <a:bodyPr anchor="ctr" wrap="square">
            <a:spAutoFit/>
          </a:bodyPr>
          <a:p>
            <a:pPr>
              <a:buNone/>
            </a:pPr>
            <a:r>
              <a:rPr b="1" dirty="0" sz="2400" lang="en-US"/>
              <a:t>Project Objective</a:t>
            </a:r>
          </a:p>
          <a:p>
            <a:pPr>
              <a:buNone/>
            </a:pPr>
            <a:endParaRPr b="1" dirty="0" lang="en-US"/>
          </a:p>
          <a:p>
            <a:pPr>
              <a:buNone/>
            </a:pPr>
            <a:r>
              <a:rPr dirty="0" sz="2000" lang="en-US"/>
              <a:t>To design and analyze a </a:t>
            </a:r>
            <a:r>
              <a:rPr b="1" dirty="0" sz="2000" lang="en-US"/>
              <a:t>Smart AI Helmet system</a:t>
            </a:r>
            <a:r>
              <a:rPr dirty="0" sz="2000" lang="en-US"/>
              <a:t> that enhances rider safety through accident detection, alcohol sensing, and automatic emergency alerts.</a:t>
            </a:r>
          </a:p>
          <a:p>
            <a:pPr>
              <a:buNone/>
            </a:pPr>
            <a:endParaRPr dirty="0" lang="en-US"/>
          </a:p>
          <a:p>
            <a:pPr>
              <a:buNone/>
            </a:pPr>
            <a:r>
              <a:rPr b="1" dirty="0" sz="2400" lang="en-US"/>
              <a:t>Project Nature</a:t>
            </a:r>
          </a:p>
          <a:p>
            <a:pPr>
              <a:buNone/>
            </a:pPr>
            <a:endParaRPr b="1" dirty="0" sz="2400" lang="en-US"/>
          </a:p>
          <a:p>
            <a:pPr>
              <a:buNone/>
            </a:pPr>
            <a:r>
              <a:rPr dirty="0" sz="2000" lang="en-US"/>
              <a:t>This is a </a:t>
            </a:r>
            <a:r>
              <a:rPr b="1" dirty="0" sz="2000" lang="en-US"/>
              <a:t>research-based project</a:t>
            </a:r>
            <a:r>
              <a:rPr dirty="0" sz="2000" lang="en-US"/>
              <a:t>, focused on studying sensor integration, AI-assisted safety algorithms, and real-time communication systems — not a hardware prototype.</a:t>
            </a:r>
          </a:p>
          <a:p>
            <a:pPr>
              <a:buNone/>
            </a:pPr>
            <a:endParaRPr dirty="0" lang="en-US"/>
          </a:p>
          <a:p>
            <a:pPr>
              <a:buNone/>
            </a:pPr>
            <a:r>
              <a:rPr b="1" dirty="0" sz="2400" lang="en-US"/>
              <a:t>Research Outcomes</a:t>
            </a:r>
          </a:p>
          <a:p>
            <a:pPr>
              <a:buNone/>
            </a:pPr>
            <a:endParaRPr b="1" dirty="0" sz="2400" lang="en-US"/>
          </a:p>
          <a:p>
            <a:pPr>
              <a:buFont typeface="Arial" panose="020B0604020202020204" pitchFamily="34" charset="0"/>
              <a:buChar char="•"/>
            </a:pPr>
            <a:r>
              <a:rPr dirty="0" sz="2000" lang="en-US"/>
              <a:t>Conceptualized a cost-effective multi-sensor safety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2000" lang="en-US"/>
              <a:t>Evaluated accident detection accuracy using motion analysis principles.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2000" lang="en-US"/>
              <a:t>Proposed an alert mechanism using GPS-based emergency response.</a:t>
            </a:r>
          </a:p>
          <a:p>
            <a:pPr>
              <a:buFont typeface="Arial" panose="020B0604020202020204" pitchFamily="34" charset="0"/>
              <a:buChar char="•"/>
            </a:pPr>
            <a:endParaRPr dirty="0" lang="en-US"/>
          </a:p>
          <a:p>
            <a:pPr>
              <a:buNone/>
            </a:pPr>
            <a:r>
              <a:rPr b="1" dirty="0" sz="2400" lang="en-US"/>
              <a:t>Future Possibility</a:t>
            </a:r>
          </a:p>
          <a:p>
            <a:pPr>
              <a:buNone/>
            </a:pPr>
            <a:r>
              <a:rPr dirty="0" sz="2000" lang="en-US"/>
              <a:t>The research lays the foundation for </a:t>
            </a:r>
            <a:r>
              <a:rPr b="1" dirty="0" sz="2000" lang="en-US"/>
              <a:t>developing a functional prototype</a:t>
            </a:r>
            <a:r>
              <a:rPr dirty="0" sz="2000" lang="en-US"/>
              <a:t> that can be implemented using Arduino, GPS, and IoT modules for real-world testing.</a:t>
            </a:r>
          </a:p>
        </p:txBody>
      </p:sp>
      <p:pic>
        <p:nvPicPr>
          <p:cNvPr id="2097185" name="Picture 4" descr="Generated image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4"/>
          <a:srcRect/>
          <a:stretch>
            <a:fillRect/>
          </a:stretch>
        </p:blipFill>
        <p:spPr bwMode="auto">
          <a:xfrm>
            <a:off x="9114074" y="-286414"/>
            <a:ext cx="4713570" cy="4713570"/>
          </a:xfrm>
          <a:prstGeom prst="rect"/>
          <a:ln>
            <a:noFill/>
          </a:ln>
          <a:effectLst>
            <a:softEdge rad="112500"/>
          </a:effectLst>
        </p:spPr>
      </p:pic>
      <p:sp>
        <p:nvSpPr>
          <p:cNvPr id="1048758" name="Oval 16"/>
          <p:cNvSpPr/>
          <p:nvPr/>
        </p:nvSpPr>
        <p:spPr>
          <a:xfrm>
            <a:off x="13741743" y="7712242"/>
            <a:ext cx="1190130" cy="433136"/>
          </a:xfrm>
          <a:prstGeom prst="ellipse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  <p:sp>
        <p:nvSpPr>
          <p:cNvPr id="1048759" name="Rectangle 17"/>
          <p:cNvSpPr/>
          <p:nvPr/>
        </p:nvSpPr>
        <p:spPr>
          <a:xfrm>
            <a:off x="14176653" y="7979344"/>
            <a:ext cx="45719" cy="45719"/>
          </a:xfrm>
          <a:prstGeom prst="rec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  <p:sp>
        <p:nvSpPr>
          <p:cNvPr id="1048760" name="Rectangle 18"/>
          <p:cNvSpPr/>
          <p:nvPr/>
        </p:nvSpPr>
        <p:spPr>
          <a:xfrm>
            <a:off x="13741743" y="7591926"/>
            <a:ext cx="972878" cy="542485"/>
          </a:xfrm>
          <a:prstGeom prst="rect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Text 0"/>
          <p:cNvSpPr/>
          <p:nvPr/>
        </p:nvSpPr>
        <p:spPr>
          <a:xfrm>
            <a:off x="721638" y="566976"/>
            <a:ext cx="9181743" cy="644366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5050"/>
              </a:lnSpc>
              <a:buNone/>
            </a:pPr>
            <a:r>
              <a:rPr dirty="0" sz="4050" lang="en-US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 Critical Challenge We're Solving</a:t>
            </a:r>
            <a:endParaRPr dirty="0" sz="4050" lang="en-US"/>
          </a:p>
        </p:txBody>
      </p:sp>
      <p:sp>
        <p:nvSpPr>
          <p:cNvPr id="1048588" name="Text 1"/>
          <p:cNvSpPr/>
          <p:nvPr/>
        </p:nvSpPr>
        <p:spPr>
          <a:xfrm>
            <a:off x="721638" y="1726644"/>
            <a:ext cx="3960971" cy="386596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3000"/>
              </a:lnSpc>
              <a:buNone/>
            </a:pPr>
            <a:r>
              <a:rPr dirty="0" sz="2400" lang="en-US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Two-Wheeler Safety Crisis</a:t>
            </a:r>
            <a:endParaRPr dirty="0" sz="2400" lang="en-US"/>
          </a:p>
        </p:txBody>
      </p:sp>
      <p:sp>
        <p:nvSpPr>
          <p:cNvPr id="1048589" name="Text 2"/>
          <p:cNvSpPr/>
          <p:nvPr/>
        </p:nvSpPr>
        <p:spPr>
          <a:xfrm>
            <a:off x="721638" y="2319338"/>
            <a:ext cx="6342102" cy="989767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55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Every year, thousands of motorcyclists lose their lives due to preventable accidents. The primary culprits? Human error, impaired riding, and critically delayed emergency response.</a:t>
            </a:r>
            <a:endParaRPr dirty="0" sz="1600" lang="en-US"/>
          </a:p>
        </p:txBody>
      </p:sp>
      <p:sp>
        <p:nvSpPr>
          <p:cNvPr id="1048590" name="Text 3"/>
          <p:cNvSpPr/>
          <p:nvPr/>
        </p:nvSpPr>
        <p:spPr>
          <a:xfrm>
            <a:off x="721638" y="3494603"/>
            <a:ext cx="6342102" cy="989767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55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Traditional safety measures rely entirely on rider discipline and luck. When accidents happen, every second counts—but help often arrives too late.</a:t>
            </a:r>
            <a:endParaRPr dirty="0" sz="1600" lang="en-US"/>
          </a:p>
        </p:txBody>
      </p:sp>
      <p:pic>
        <p:nvPicPr>
          <p:cNvPr id="2097155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063740" y="1386900"/>
            <a:ext cx="6769625" cy="6769625"/>
          </a:xfrm>
          <a:prstGeom prst="rect"/>
        </p:spPr>
      </p:pic>
      <p:sp>
        <p:nvSpPr>
          <p:cNvPr id="1048591" name="Rectangle 6"/>
          <p:cNvSpPr/>
          <p:nvPr/>
        </p:nvSpPr>
        <p:spPr>
          <a:xfrm>
            <a:off x="13833365" y="7655642"/>
            <a:ext cx="797035" cy="500883"/>
          </a:xfrm>
          <a:prstGeom prst="rect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ext 0"/>
          <p:cNvSpPr/>
          <p:nvPr/>
        </p:nvSpPr>
        <p:spPr>
          <a:xfrm>
            <a:off x="705683" y="715447"/>
            <a:ext cx="13219033" cy="1260158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4950"/>
              </a:lnSpc>
              <a:buNone/>
            </a:pPr>
            <a:r>
              <a:rPr dirty="0" sz="3950" lang="en-US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Our Smart Solution: Prevention Meets Instant Response</a:t>
            </a:r>
            <a:endParaRPr dirty="0" sz="3950" lang="en-US"/>
          </a:p>
        </p:txBody>
      </p:sp>
      <p:sp>
        <p:nvSpPr>
          <p:cNvPr id="1048598" name="Shape 1"/>
          <p:cNvSpPr/>
          <p:nvPr/>
        </p:nvSpPr>
        <p:spPr>
          <a:xfrm>
            <a:off x="705683" y="2378750"/>
            <a:ext cx="6508671" cy="2628067"/>
          </a:xfrm>
          <a:prstGeom prst="roundRect">
            <a:avLst>
              <a:gd name="adj" fmla="val 322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p>
            <a:endParaRPr lang="en-IN"/>
          </a:p>
        </p:txBody>
      </p:sp>
      <p:sp>
        <p:nvSpPr>
          <p:cNvPr id="1048599" name="Shape 2"/>
          <p:cNvSpPr/>
          <p:nvPr/>
        </p:nvSpPr>
        <p:spPr>
          <a:xfrm>
            <a:off x="914876" y="2587943"/>
            <a:ext cx="604837" cy="604838"/>
          </a:xfrm>
          <a:prstGeom prst="roundRect">
            <a:avLst>
              <a:gd name="adj" fmla="val 15116611"/>
            </a:avLst>
          </a:prstGeom>
          <a:solidFill>
            <a:srgbClr val="1B54DA"/>
          </a:solidFill>
        </p:spPr>
        <p:txBody>
          <a:bodyPr/>
          <a:p>
            <a:endParaRPr lang="en-IN"/>
          </a:p>
        </p:txBody>
      </p:sp>
      <p:pic>
        <p:nvPicPr>
          <p:cNvPr id="2097157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081207" y="2720221"/>
            <a:ext cx="272177" cy="340162"/>
          </a:xfrm>
          <a:prstGeom prst="rect"/>
        </p:spPr>
      </p:pic>
      <p:sp>
        <p:nvSpPr>
          <p:cNvPr id="1048600" name="Text 3"/>
          <p:cNvSpPr/>
          <p:nvPr/>
        </p:nvSpPr>
        <p:spPr>
          <a:xfrm>
            <a:off x="914876" y="3394353"/>
            <a:ext cx="2520196" cy="315039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450"/>
              </a:lnSpc>
              <a:buNone/>
            </a:pPr>
            <a:r>
              <a:rPr dirty="0" sz="19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Zero Alcohol Start</a:t>
            </a:r>
            <a:endParaRPr dirty="0" sz="1950" lang="en-US"/>
          </a:p>
        </p:txBody>
      </p:sp>
      <p:sp>
        <p:nvSpPr>
          <p:cNvPr id="1048601" name="Text 4"/>
          <p:cNvSpPr/>
          <p:nvPr/>
        </p:nvSpPr>
        <p:spPr>
          <a:xfrm>
            <a:off x="914876" y="3830360"/>
            <a:ext cx="6090285" cy="967264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500"/>
              </a:lnSpc>
              <a:buNone/>
            </a:pPr>
            <a:r>
              <a:rPr dirty="0" sz="155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MQ-3 sensor detects alcohol in rider's breath and automatically locks bike ignition—eliminating drunk driving before it starts.</a:t>
            </a:r>
            <a:endParaRPr dirty="0" sz="1550" lang="en-US"/>
          </a:p>
        </p:txBody>
      </p:sp>
      <p:sp>
        <p:nvSpPr>
          <p:cNvPr id="1048602" name="Shape 5"/>
          <p:cNvSpPr/>
          <p:nvPr/>
        </p:nvSpPr>
        <p:spPr>
          <a:xfrm>
            <a:off x="7415927" y="2378750"/>
            <a:ext cx="6508790" cy="2628067"/>
          </a:xfrm>
          <a:prstGeom prst="roundRect">
            <a:avLst>
              <a:gd name="adj" fmla="val 322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p>
            <a:endParaRPr lang="en-IN"/>
          </a:p>
        </p:txBody>
      </p:sp>
      <p:sp>
        <p:nvSpPr>
          <p:cNvPr id="1048603" name="Shape 6"/>
          <p:cNvSpPr/>
          <p:nvPr/>
        </p:nvSpPr>
        <p:spPr>
          <a:xfrm>
            <a:off x="7625120" y="2587943"/>
            <a:ext cx="604837" cy="604838"/>
          </a:xfrm>
          <a:prstGeom prst="roundRect">
            <a:avLst>
              <a:gd name="adj" fmla="val 15116611"/>
            </a:avLst>
          </a:prstGeom>
          <a:solidFill>
            <a:srgbClr val="1B54DA"/>
          </a:solidFill>
        </p:spPr>
        <p:txBody>
          <a:bodyPr/>
          <a:p>
            <a:endParaRPr lang="en-IN"/>
          </a:p>
        </p:txBody>
      </p:sp>
      <p:pic>
        <p:nvPicPr>
          <p:cNvPr id="2097158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7791450" y="2720221"/>
            <a:ext cx="272177" cy="340162"/>
          </a:xfrm>
          <a:prstGeom prst="rect"/>
        </p:spPr>
      </p:pic>
      <p:sp>
        <p:nvSpPr>
          <p:cNvPr id="1048604" name="Text 7"/>
          <p:cNvSpPr/>
          <p:nvPr/>
        </p:nvSpPr>
        <p:spPr>
          <a:xfrm>
            <a:off x="7625120" y="3394353"/>
            <a:ext cx="3224570" cy="315039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450"/>
              </a:lnSpc>
              <a:buNone/>
            </a:pPr>
            <a:r>
              <a:rPr dirty="0" sz="19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Mandatory Helmet Check</a:t>
            </a:r>
            <a:endParaRPr dirty="0" sz="1950" lang="en-US"/>
          </a:p>
        </p:txBody>
      </p:sp>
      <p:sp>
        <p:nvSpPr>
          <p:cNvPr id="1048605" name="Text 8"/>
          <p:cNvSpPr/>
          <p:nvPr/>
        </p:nvSpPr>
        <p:spPr>
          <a:xfrm>
            <a:off x="7625120" y="3830360"/>
            <a:ext cx="6090404" cy="644843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500"/>
              </a:lnSpc>
              <a:buNone/>
            </a:pPr>
            <a:r>
              <a:rPr dirty="0" sz="155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Integrated sensor verifies helmet is properly worn and secured before allowing the motorcycle engine to start.</a:t>
            </a:r>
            <a:endParaRPr dirty="0" sz="1550" lang="en-US"/>
          </a:p>
        </p:txBody>
      </p:sp>
      <p:sp>
        <p:nvSpPr>
          <p:cNvPr id="1048606" name="Shape 9"/>
          <p:cNvSpPr/>
          <p:nvPr/>
        </p:nvSpPr>
        <p:spPr>
          <a:xfrm>
            <a:off x="705683" y="5208389"/>
            <a:ext cx="6508671" cy="2305645"/>
          </a:xfrm>
          <a:prstGeom prst="roundRect">
            <a:avLst>
              <a:gd name="adj" fmla="val 367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p>
            <a:endParaRPr lang="en-IN"/>
          </a:p>
        </p:txBody>
      </p:sp>
      <p:sp>
        <p:nvSpPr>
          <p:cNvPr id="1048607" name="Shape 10"/>
          <p:cNvSpPr/>
          <p:nvPr/>
        </p:nvSpPr>
        <p:spPr>
          <a:xfrm>
            <a:off x="914876" y="5417582"/>
            <a:ext cx="604837" cy="604838"/>
          </a:xfrm>
          <a:prstGeom prst="roundRect">
            <a:avLst>
              <a:gd name="adj" fmla="val 15116611"/>
            </a:avLst>
          </a:prstGeom>
          <a:solidFill>
            <a:srgbClr val="1B54DA"/>
          </a:solidFill>
        </p:spPr>
        <p:txBody>
          <a:bodyPr/>
          <a:p>
            <a:endParaRPr lang="en-IN"/>
          </a:p>
        </p:txBody>
      </p:sp>
      <p:pic>
        <p:nvPicPr>
          <p:cNvPr id="2097159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081207" y="5549860"/>
            <a:ext cx="272177" cy="340162"/>
          </a:xfrm>
          <a:prstGeom prst="rect"/>
        </p:spPr>
      </p:pic>
      <p:sp>
        <p:nvSpPr>
          <p:cNvPr id="1048608" name="Text 11"/>
          <p:cNvSpPr/>
          <p:nvPr/>
        </p:nvSpPr>
        <p:spPr>
          <a:xfrm>
            <a:off x="914876" y="6223992"/>
            <a:ext cx="2954774" cy="315039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450"/>
              </a:lnSpc>
              <a:buNone/>
            </a:pPr>
            <a:r>
              <a:rPr dirty="0" sz="19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Instant Crash Detection</a:t>
            </a:r>
            <a:endParaRPr dirty="0" sz="1950" lang="en-US"/>
          </a:p>
        </p:txBody>
      </p:sp>
      <p:sp>
        <p:nvSpPr>
          <p:cNvPr id="1048609" name="Text 12"/>
          <p:cNvSpPr/>
          <p:nvPr/>
        </p:nvSpPr>
        <p:spPr>
          <a:xfrm>
            <a:off x="914876" y="6659999"/>
            <a:ext cx="6090285" cy="644843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500"/>
              </a:lnSpc>
              <a:buNone/>
            </a:pPr>
            <a:r>
              <a:rPr dirty="0" sz="155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MPU6050 motion sensor identifies sudden impacts or falls in real-time, triggering immediate emergency protocols.</a:t>
            </a:r>
            <a:endParaRPr dirty="0" sz="1550" lang="en-US"/>
          </a:p>
        </p:txBody>
      </p:sp>
      <p:sp>
        <p:nvSpPr>
          <p:cNvPr id="1048610" name="Shape 13"/>
          <p:cNvSpPr/>
          <p:nvPr/>
        </p:nvSpPr>
        <p:spPr>
          <a:xfrm>
            <a:off x="7415927" y="5208389"/>
            <a:ext cx="6508790" cy="2305645"/>
          </a:xfrm>
          <a:prstGeom prst="roundRect">
            <a:avLst>
              <a:gd name="adj" fmla="val 367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p>
            <a:endParaRPr lang="en-IN"/>
          </a:p>
        </p:txBody>
      </p:sp>
      <p:sp>
        <p:nvSpPr>
          <p:cNvPr id="1048611" name="Shape 14"/>
          <p:cNvSpPr/>
          <p:nvPr/>
        </p:nvSpPr>
        <p:spPr>
          <a:xfrm>
            <a:off x="7625120" y="5417582"/>
            <a:ext cx="604837" cy="604838"/>
          </a:xfrm>
          <a:prstGeom prst="roundRect">
            <a:avLst>
              <a:gd name="adj" fmla="val 15116611"/>
            </a:avLst>
          </a:prstGeom>
          <a:solidFill>
            <a:srgbClr val="1B54DA"/>
          </a:solidFill>
        </p:spPr>
        <p:txBody>
          <a:bodyPr/>
          <a:p>
            <a:endParaRPr lang="en-IN"/>
          </a:p>
        </p:txBody>
      </p:sp>
      <p:pic>
        <p:nvPicPr>
          <p:cNvPr id="2097160" name="Image 3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7791450" y="5549860"/>
            <a:ext cx="272177" cy="340162"/>
          </a:xfrm>
          <a:prstGeom prst="rect"/>
        </p:spPr>
      </p:pic>
      <p:sp>
        <p:nvSpPr>
          <p:cNvPr id="1048612" name="Text 15"/>
          <p:cNvSpPr/>
          <p:nvPr/>
        </p:nvSpPr>
        <p:spPr>
          <a:xfrm>
            <a:off x="7625120" y="6223992"/>
            <a:ext cx="2694980" cy="315039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450"/>
              </a:lnSpc>
              <a:buNone/>
            </a:pPr>
            <a:r>
              <a:rPr dirty="0" sz="19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Automated GPS Alert</a:t>
            </a:r>
            <a:endParaRPr dirty="0" sz="1950" lang="en-US"/>
          </a:p>
        </p:txBody>
      </p:sp>
      <p:sp>
        <p:nvSpPr>
          <p:cNvPr id="1048613" name="Text 16"/>
          <p:cNvSpPr/>
          <p:nvPr/>
        </p:nvSpPr>
        <p:spPr>
          <a:xfrm>
            <a:off x="7625120" y="6659999"/>
            <a:ext cx="6090404" cy="644843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500"/>
              </a:lnSpc>
              <a:buNone/>
            </a:pPr>
            <a:r>
              <a:rPr dirty="0" sz="155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GSM module instantly transmits exact accident coordinates to emergency contacts, family members, and nearby hospitals.</a:t>
            </a:r>
            <a:endParaRPr dirty="0" sz="1550" lang="en-US"/>
          </a:p>
        </p:txBody>
      </p:sp>
      <p:sp>
        <p:nvSpPr>
          <p:cNvPr id="1048614" name="Oval 22"/>
          <p:cNvSpPr/>
          <p:nvPr/>
        </p:nvSpPr>
        <p:spPr>
          <a:xfrm>
            <a:off x="12789568" y="7715606"/>
            <a:ext cx="1840832" cy="513993"/>
          </a:xfrm>
          <a:prstGeom prst="ellipse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Text 0"/>
          <p:cNvSpPr/>
          <p:nvPr/>
        </p:nvSpPr>
        <p:spPr>
          <a:xfrm>
            <a:off x="614839" y="483156"/>
            <a:ext cx="6268641" cy="54899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4300"/>
              </a:lnSpc>
              <a:buNone/>
            </a:pPr>
            <a:r>
              <a:rPr dirty="0" sz="3450" lang="en-US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 Technology Architecture</a:t>
            </a:r>
            <a:endParaRPr dirty="0" sz="3450" lang="en-US"/>
          </a:p>
        </p:txBody>
      </p:sp>
      <p:sp>
        <p:nvSpPr>
          <p:cNvPr id="1048621" name="Text 1"/>
          <p:cNvSpPr/>
          <p:nvPr/>
        </p:nvSpPr>
        <p:spPr>
          <a:xfrm>
            <a:off x="614839" y="1295638"/>
            <a:ext cx="175617" cy="219551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00"/>
              </a:lnSpc>
              <a:buNone/>
            </a:pPr>
            <a:r>
              <a:rPr dirty="0" sz="1350" lang="en-US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01</a:t>
            </a:r>
            <a:endParaRPr dirty="0" sz="1350" lang="en-US"/>
          </a:p>
        </p:txBody>
      </p:sp>
      <p:sp>
        <p:nvSpPr>
          <p:cNvPr id="1048622" name="Shape 2"/>
          <p:cNvSpPr/>
          <p:nvPr/>
        </p:nvSpPr>
        <p:spPr>
          <a:xfrm>
            <a:off x="614839" y="1571268"/>
            <a:ext cx="7914323" cy="22860"/>
          </a:xfrm>
          <a:prstGeom prst="rect"/>
          <a:solidFill>
            <a:srgbClr val="1B54DA"/>
          </a:solidFill>
        </p:spPr>
        <p:txBody>
          <a:bodyPr/>
          <a:p>
            <a:endParaRPr lang="en-IN"/>
          </a:p>
        </p:txBody>
      </p:sp>
      <p:sp>
        <p:nvSpPr>
          <p:cNvPr id="1048623" name="Text 3"/>
          <p:cNvSpPr/>
          <p:nvPr/>
        </p:nvSpPr>
        <p:spPr>
          <a:xfrm>
            <a:off x="614839" y="1704737"/>
            <a:ext cx="2467094" cy="274558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150"/>
              </a:lnSpc>
              <a:buNone/>
            </a:pPr>
            <a:r>
              <a:rPr dirty="0" sz="17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Safety Check </a:t>
            </a:r>
            <a:r>
              <a:rPr dirty="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Initiation</a:t>
            </a:r>
            <a:endParaRPr dirty="0" lang="en-US"/>
          </a:p>
        </p:txBody>
      </p:sp>
      <p:sp>
        <p:nvSpPr>
          <p:cNvPr id="1048624" name="Text 4"/>
          <p:cNvSpPr/>
          <p:nvPr/>
        </p:nvSpPr>
        <p:spPr>
          <a:xfrm>
            <a:off x="614839" y="2084665"/>
            <a:ext cx="7914323" cy="562213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2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Arduino microcontroller reads helmet sensor and MQ-3 alcohol sensor data to verify rider readiness.</a:t>
            </a:r>
            <a:endParaRPr dirty="0" sz="1600" lang="en-US"/>
          </a:p>
        </p:txBody>
      </p:sp>
      <p:sp>
        <p:nvSpPr>
          <p:cNvPr id="1048625" name="Text 5"/>
          <p:cNvSpPr/>
          <p:nvPr/>
        </p:nvSpPr>
        <p:spPr>
          <a:xfrm>
            <a:off x="614839" y="2954179"/>
            <a:ext cx="175617" cy="219551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00"/>
              </a:lnSpc>
              <a:buNone/>
            </a:pPr>
            <a:r>
              <a:rPr dirty="0" sz="1350" lang="en-US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02</a:t>
            </a:r>
            <a:endParaRPr dirty="0" sz="1350" lang="en-US"/>
          </a:p>
        </p:txBody>
      </p:sp>
      <p:sp>
        <p:nvSpPr>
          <p:cNvPr id="1048626" name="Shape 6"/>
          <p:cNvSpPr/>
          <p:nvPr/>
        </p:nvSpPr>
        <p:spPr>
          <a:xfrm>
            <a:off x="614839" y="3229808"/>
            <a:ext cx="7914323" cy="22860"/>
          </a:xfrm>
          <a:prstGeom prst="rect"/>
          <a:solidFill>
            <a:srgbClr val="1B54DA"/>
          </a:solidFill>
        </p:spPr>
        <p:txBody>
          <a:bodyPr/>
          <a:p>
            <a:endParaRPr lang="en-IN"/>
          </a:p>
        </p:txBody>
      </p:sp>
      <p:sp>
        <p:nvSpPr>
          <p:cNvPr id="1048627" name="Text 7"/>
          <p:cNvSpPr/>
          <p:nvPr/>
        </p:nvSpPr>
        <p:spPr>
          <a:xfrm>
            <a:off x="614839" y="3363278"/>
            <a:ext cx="2196108" cy="274558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150"/>
              </a:lnSpc>
              <a:buNone/>
            </a:pPr>
            <a:r>
              <a:rPr dirty="0" sz="17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Ignition </a:t>
            </a:r>
            <a:r>
              <a:rPr dirty="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Control</a:t>
            </a:r>
            <a:endParaRPr dirty="0" lang="en-US"/>
          </a:p>
        </p:txBody>
      </p:sp>
      <p:sp>
        <p:nvSpPr>
          <p:cNvPr id="1048628" name="Text 8"/>
          <p:cNvSpPr/>
          <p:nvPr/>
        </p:nvSpPr>
        <p:spPr>
          <a:xfrm>
            <a:off x="614839" y="3743206"/>
            <a:ext cx="7914323" cy="562213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2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If both safety checks pass, the relay module activates and enables the motorcycle's ignition system.</a:t>
            </a:r>
            <a:endParaRPr dirty="0" sz="1600" lang="en-US"/>
          </a:p>
        </p:txBody>
      </p:sp>
      <p:sp>
        <p:nvSpPr>
          <p:cNvPr id="1048629" name="Text 9"/>
          <p:cNvSpPr/>
          <p:nvPr/>
        </p:nvSpPr>
        <p:spPr>
          <a:xfrm>
            <a:off x="614839" y="4612719"/>
            <a:ext cx="175617" cy="219551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00"/>
              </a:lnSpc>
              <a:buNone/>
            </a:pPr>
            <a:r>
              <a:rPr dirty="0" sz="1350" lang="en-US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03</a:t>
            </a:r>
            <a:endParaRPr dirty="0" sz="1350" lang="en-US"/>
          </a:p>
        </p:txBody>
      </p:sp>
      <p:sp>
        <p:nvSpPr>
          <p:cNvPr id="1048630" name="Shape 10"/>
          <p:cNvSpPr/>
          <p:nvPr/>
        </p:nvSpPr>
        <p:spPr>
          <a:xfrm>
            <a:off x="614839" y="4888349"/>
            <a:ext cx="7914323" cy="22860"/>
          </a:xfrm>
          <a:prstGeom prst="rect"/>
          <a:solidFill>
            <a:srgbClr val="1B54DA"/>
          </a:solidFill>
        </p:spPr>
        <p:txBody>
          <a:bodyPr/>
          <a:p>
            <a:endParaRPr lang="en-IN"/>
          </a:p>
        </p:txBody>
      </p:sp>
      <p:sp>
        <p:nvSpPr>
          <p:cNvPr id="1048631" name="Text 11"/>
          <p:cNvSpPr/>
          <p:nvPr/>
        </p:nvSpPr>
        <p:spPr>
          <a:xfrm>
            <a:off x="614839" y="5021818"/>
            <a:ext cx="2527935" cy="274558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150"/>
              </a:lnSpc>
              <a:buNone/>
            </a:pPr>
            <a:r>
              <a:rPr dirty="0" sz="17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Continuous Monitoring</a:t>
            </a:r>
            <a:endParaRPr dirty="0" sz="1700" lang="en-US"/>
          </a:p>
        </p:txBody>
      </p:sp>
      <p:sp>
        <p:nvSpPr>
          <p:cNvPr id="1048632" name="Text 12"/>
          <p:cNvSpPr/>
          <p:nvPr/>
        </p:nvSpPr>
        <p:spPr>
          <a:xfrm>
            <a:off x="614839" y="5401747"/>
            <a:ext cx="7914323" cy="562213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2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MPU6050 accelerometer constantly tracks motion patterns, analyzing for sudden impact signatures during the ride.</a:t>
            </a:r>
            <a:endParaRPr dirty="0" sz="1600" lang="en-US"/>
          </a:p>
        </p:txBody>
      </p:sp>
      <p:sp>
        <p:nvSpPr>
          <p:cNvPr id="1048633" name="Text 13"/>
          <p:cNvSpPr/>
          <p:nvPr/>
        </p:nvSpPr>
        <p:spPr>
          <a:xfrm>
            <a:off x="614839" y="6271260"/>
            <a:ext cx="175617" cy="219551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00"/>
              </a:lnSpc>
              <a:buNone/>
            </a:pPr>
            <a:r>
              <a:rPr dirty="0" sz="1350" lang="en-US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04</a:t>
            </a:r>
            <a:endParaRPr dirty="0" sz="1350" lang="en-US"/>
          </a:p>
        </p:txBody>
      </p:sp>
      <p:sp>
        <p:nvSpPr>
          <p:cNvPr id="1048634" name="Shape 14"/>
          <p:cNvSpPr/>
          <p:nvPr/>
        </p:nvSpPr>
        <p:spPr>
          <a:xfrm>
            <a:off x="614839" y="6546890"/>
            <a:ext cx="7914323" cy="22860"/>
          </a:xfrm>
          <a:prstGeom prst="rect"/>
          <a:solidFill>
            <a:srgbClr val="1B54DA"/>
          </a:solidFill>
        </p:spPr>
        <p:txBody>
          <a:bodyPr/>
          <a:p>
            <a:endParaRPr lang="en-IN"/>
          </a:p>
        </p:txBody>
      </p:sp>
      <p:sp>
        <p:nvSpPr>
          <p:cNvPr id="1048635" name="Text 15"/>
          <p:cNvSpPr/>
          <p:nvPr/>
        </p:nvSpPr>
        <p:spPr>
          <a:xfrm>
            <a:off x="614839" y="6680359"/>
            <a:ext cx="2221468" cy="274558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150"/>
              </a:lnSpc>
              <a:buNone/>
            </a:pPr>
            <a:r>
              <a:rPr dirty="0" sz="17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Emergency Protocol</a:t>
            </a:r>
            <a:endParaRPr dirty="0" sz="1700" lang="en-US"/>
          </a:p>
        </p:txBody>
      </p:sp>
      <p:sp>
        <p:nvSpPr>
          <p:cNvPr id="1048636" name="Text 16"/>
          <p:cNvSpPr/>
          <p:nvPr/>
        </p:nvSpPr>
        <p:spPr>
          <a:xfrm>
            <a:off x="614839" y="7060287"/>
            <a:ext cx="7914323" cy="562213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2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Upon crash detection, buzzer alarm activates while GPS/GSM module transmits location coordinates to saved emergency contacts.</a:t>
            </a:r>
            <a:endParaRPr dirty="0" sz="1600" lang="en-US"/>
          </a:p>
        </p:txBody>
      </p:sp>
      <p:pic>
        <p:nvPicPr>
          <p:cNvPr id="2097162" name="Picture 19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254423" y="208598"/>
            <a:ext cx="5106408" cy="7611928"/>
          </a:xfrm>
          <a:prstGeom prst="rect"/>
          <a:ln>
            <a:noFill/>
          </a:ln>
          <a:effectLst>
            <a:softEdge rad="112500"/>
          </a:effectLst>
        </p:spPr>
      </p:pic>
      <p:sp>
        <p:nvSpPr>
          <p:cNvPr id="1048637" name="Oval 20"/>
          <p:cNvSpPr/>
          <p:nvPr/>
        </p:nvSpPr>
        <p:spPr>
          <a:xfrm>
            <a:off x="12873789" y="7622500"/>
            <a:ext cx="1660358" cy="607100"/>
          </a:xfrm>
          <a:prstGeom prst="ellipse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Text 0"/>
          <p:cNvSpPr/>
          <p:nvPr/>
        </p:nvSpPr>
        <p:spPr>
          <a:xfrm>
            <a:off x="649486" y="731758"/>
            <a:ext cx="12334280" cy="57995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4550"/>
              </a:lnSpc>
              <a:buNone/>
            </a:pPr>
            <a:r>
              <a:rPr dirty="0" sz="3650" lang="en-US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Component Breakdown: The Hardware Behind Safety</a:t>
            </a:r>
            <a:endParaRPr dirty="0" sz="3650" lang="en-US"/>
          </a:p>
        </p:txBody>
      </p:sp>
      <p:pic>
        <p:nvPicPr>
          <p:cNvPr id="2097164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649486" y="1682829"/>
            <a:ext cx="463868" cy="463868"/>
          </a:xfrm>
          <a:prstGeom prst="rect"/>
        </p:spPr>
      </p:pic>
      <p:sp>
        <p:nvSpPr>
          <p:cNvPr id="1048644" name="Text 1"/>
          <p:cNvSpPr/>
          <p:nvPr/>
        </p:nvSpPr>
        <p:spPr>
          <a:xfrm>
            <a:off x="649486" y="2378631"/>
            <a:ext cx="2319814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Arduino Uno</a:t>
            </a:r>
            <a:endParaRPr dirty="0" sz="1800" lang="en-US"/>
          </a:p>
        </p:txBody>
      </p:sp>
      <p:sp>
        <p:nvSpPr>
          <p:cNvPr id="1048645" name="Text 2"/>
          <p:cNvSpPr/>
          <p:nvPr/>
        </p:nvSpPr>
        <p:spPr>
          <a:xfrm>
            <a:off x="649486" y="2779871"/>
            <a:ext cx="6549747" cy="593884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3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central processing unit that orchestrates all sensor inputs, makes safety decisions, and controls the relay system in real-time.</a:t>
            </a:r>
            <a:endParaRPr dirty="0" sz="1600" lang="en-US"/>
          </a:p>
        </p:txBody>
      </p:sp>
      <p:pic>
        <p:nvPicPr>
          <p:cNvPr id="2097165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7431167" y="1682829"/>
            <a:ext cx="463868" cy="463868"/>
          </a:xfrm>
          <a:prstGeom prst="rect"/>
        </p:spPr>
      </p:pic>
      <p:sp>
        <p:nvSpPr>
          <p:cNvPr id="1048646" name="Text 3"/>
          <p:cNvSpPr/>
          <p:nvPr/>
        </p:nvSpPr>
        <p:spPr>
          <a:xfrm>
            <a:off x="7431167" y="2419231"/>
            <a:ext cx="2413754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MQ-3 Alcohol Sensor</a:t>
            </a:r>
            <a:endParaRPr dirty="0" sz="1800" lang="en-US"/>
          </a:p>
        </p:txBody>
      </p:sp>
      <p:sp>
        <p:nvSpPr>
          <p:cNvPr id="1048647" name="Text 4"/>
          <p:cNvSpPr/>
          <p:nvPr/>
        </p:nvSpPr>
        <p:spPr>
          <a:xfrm>
            <a:off x="7431167" y="2779871"/>
            <a:ext cx="6549747" cy="593884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3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Highly sensitive breath analyzer that measures blood alcohol concentration with 95.7% accuracy to prevent impaired riding.</a:t>
            </a:r>
            <a:endParaRPr dirty="0" sz="1600" lang="en-US"/>
          </a:p>
        </p:txBody>
      </p:sp>
      <p:pic>
        <p:nvPicPr>
          <p:cNvPr id="2097166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649486" y="3744873"/>
            <a:ext cx="463868" cy="463868"/>
          </a:xfrm>
          <a:prstGeom prst="rect"/>
        </p:spPr>
      </p:pic>
      <p:sp>
        <p:nvSpPr>
          <p:cNvPr id="1048648" name="Text 5"/>
          <p:cNvSpPr/>
          <p:nvPr/>
        </p:nvSpPr>
        <p:spPr>
          <a:xfrm>
            <a:off x="649486" y="4440674"/>
            <a:ext cx="2924770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MPU6050 Accelerometer</a:t>
            </a:r>
            <a:endParaRPr dirty="0" sz="1800" lang="en-US"/>
          </a:p>
        </p:txBody>
      </p:sp>
      <p:sp>
        <p:nvSpPr>
          <p:cNvPr id="1048649" name="Text 6"/>
          <p:cNvSpPr/>
          <p:nvPr/>
        </p:nvSpPr>
        <p:spPr>
          <a:xfrm>
            <a:off x="649486" y="4841915"/>
            <a:ext cx="6549747" cy="593884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3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6-axis motion tracking sensor that detects crashes, falls, and sudden impacts with 92.7% precision through advanced motion analysis.</a:t>
            </a:r>
            <a:endParaRPr dirty="0" sz="1600" lang="en-US"/>
          </a:p>
        </p:txBody>
      </p:sp>
      <p:pic>
        <p:nvPicPr>
          <p:cNvPr id="2097167" name="Image 3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7431167" y="3744873"/>
            <a:ext cx="463868" cy="463868"/>
          </a:xfrm>
          <a:prstGeom prst="rect"/>
        </p:spPr>
      </p:pic>
      <p:sp>
        <p:nvSpPr>
          <p:cNvPr id="1048650" name="Text 7"/>
          <p:cNvSpPr/>
          <p:nvPr/>
        </p:nvSpPr>
        <p:spPr>
          <a:xfrm>
            <a:off x="7431167" y="4440674"/>
            <a:ext cx="2319814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Relay Module</a:t>
            </a:r>
            <a:endParaRPr dirty="0" sz="1800" lang="en-US"/>
          </a:p>
        </p:txBody>
      </p:sp>
      <p:sp>
        <p:nvSpPr>
          <p:cNvPr id="1048651" name="Text 8"/>
          <p:cNvSpPr/>
          <p:nvPr/>
        </p:nvSpPr>
        <p:spPr>
          <a:xfrm>
            <a:off x="7431167" y="4841915"/>
            <a:ext cx="6549747" cy="593884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3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Electronic switching mechanism that controls motorcycle ignition, acting as the physical enforcement of safety protocols.</a:t>
            </a:r>
            <a:endParaRPr dirty="0" sz="1600" lang="en-US"/>
          </a:p>
        </p:txBody>
      </p:sp>
      <p:pic>
        <p:nvPicPr>
          <p:cNvPr id="2097168" name="Image 4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5"/>
          <a:stretch>
            <a:fillRect/>
          </a:stretch>
        </p:blipFill>
        <p:spPr>
          <a:xfrm>
            <a:off x="649486" y="5806916"/>
            <a:ext cx="463868" cy="463868"/>
          </a:xfrm>
          <a:prstGeom prst="rect"/>
        </p:spPr>
      </p:pic>
      <p:sp>
        <p:nvSpPr>
          <p:cNvPr id="1048652" name="Text 9"/>
          <p:cNvSpPr/>
          <p:nvPr/>
        </p:nvSpPr>
        <p:spPr>
          <a:xfrm>
            <a:off x="649486" y="6502718"/>
            <a:ext cx="2319814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GPS/GSM Module</a:t>
            </a:r>
            <a:endParaRPr dirty="0" sz="1800" lang="en-US"/>
          </a:p>
        </p:txBody>
      </p:sp>
      <p:sp>
        <p:nvSpPr>
          <p:cNvPr id="1048653" name="Text 10"/>
          <p:cNvSpPr/>
          <p:nvPr/>
        </p:nvSpPr>
        <p:spPr>
          <a:xfrm>
            <a:off x="649486" y="6903958"/>
            <a:ext cx="6549747" cy="593884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3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Dual-function communication system that pinpoints exact location coordinates and transmits emergency alerts via cellular network.</a:t>
            </a:r>
            <a:endParaRPr dirty="0" sz="1600" lang="en-US"/>
          </a:p>
        </p:txBody>
      </p:sp>
      <p:pic>
        <p:nvPicPr>
          <p:cNvPr id="2097169" name="Image 5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6"/>
          <a:stretch>
            <a:fillRect/>
          </a:stretch>
        </p:blipFill>
        <p:spPr>
          <a:xfrm>
            <a:off x="7431167" y="5806916"/>
            <a:ext cx="463868" cy="463868"/>
          </a:xfrm>
          <a:prstGeom prst="rect"/>
        </p:spPr>
      </p:pic>
      <p:sp>
        <p:nvSpPr>
          <p:cNvPr id="1048654" name="Text 11"/>
          <p:cNvSpPr/>
          <p:nvPr/>
        </p:nvSpPr>
        <p:spPr>
          <a:xfrm>
            <a:off x="7478137" y="6502718"/>
            <a:ext cx="2319814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Buzzer Alarm</a:t>
            </a:r>
            <a:endParaRPr dirty="0" sz="1800" lang="en-US"/>
          </a:p>
        </p:txBody>
      </p:sp>
      <p:sp>
        <p:nvSpPr>
          <p:cNvPr id="1048655" name="Text 12"/>
          <p:cNvSpPr/>
          <p:nvPr/>
        </p:nvSpPr>
        <p:spPr>
          <a:xfrm>
            <a:off x="7431167" y="6903958"/>
            <a:ext cx="6549747" cy="593884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3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High-decibel audio alert system that sounds during emergencies to attract immediate attention from nearby people.</a:t>
            </a:r>
            <a:endParaRPr dirty="0" sz="1600" lang="en-US"/>
          </a:p>
        </p:txBody>
      </p:sp>
      <p:sp>
        <p:nvSpPr>
          <p:cNvPr id="1048656" name="Text 1"/>
          <p:cNvSpPr/>
          <p:nvPr/>
        </p:nvSpPr>
        <p:spPr>
          <a:xfrm>
            <a:off x="649267" y="2402978"/>
            <a:ext cx="2319814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Arduino Uno</a:t>
            </a:r>
            <a:endParaRPr dirty="0" sz="1800" lang="en-US"/>
          </a:p>
        </p:txBody>
      </p:sp>
      <p:sp>
        <p:nvSpPr>
          <p:cNvPr id="1048657" name="Text 3"/>
          <p:cNvSpPr/>
          <p:nvPr/>
        </p:nvSpPr>
        <p:spPr>
          <a:xfrm>
            <a:off x="7431167" y="2403862"/>
            <a:ext cx="2413754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MQ-3 Alcohol Sensor</a:t>
            </a:r>
            <a:endParaRPr dirty="0" sz="1800" lang="en-US"/>
          </a:p>
        </p:txBody>
      </p:sp>
      <p:sp>
        <p:nvSpPr>
          <p:cNvPr id="1048658" name="Text 5"/>
          <p:cNvSpPr/>
          <p:nvPr/>
        </p:nvSpPr>
        <p:spPr>
          <a:xfrm>
            <a:off x="649267" y="4428501"/>
            <a:ext cx="2924770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MPU6050 Accelerometer</a:t>
            </a:r>
            <a:endParaRPr dirty="0" sz="1800" lang="en-US"/>
          </a:p>
        </p:txBody>
      </p:sp>
      <p:sp>
        <p:nvSpPr>
          <p:cNvPr id="1048659" name="Text 7"/>
          <p:cNvSpPr/>
          <p:nvPr/>
        </p:nvSpPr>
        <p:spPr>
          <a:xfrm>
            <a:off x="7430948" y="4428501"/>
            <a:ext cx="2319814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Relay Module</a:t>
            </a:r>
            <a:endParaRPr dirty="0" sz="1800" lang="en-US"/>
          </a:p>
        </p:txBody>
      </p:sp>
      <p:sp>
        <p:nvSpPr>
          <p:cNvPr id="1048660" name="Text 9"/>
          <p:cNvSpPr/>
          <p:nvPr/>
        </p:nvSpPr>
        <p:spPr>
          <a:xfrm>
            <a:off x="649267" y="6519847"/>
            <a:ext cx="2319814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GPS/GSM Module</a:t>
            </a:r>
            <a:endParaRPr dirty="0" sz="1800" lang="en-US"/>
          </a:p>
        </p:txBody>
      </p:sp>
      <p:sp>
        <p:nvSpPr>
          <p:cNvPr id="1048661" name="Text 11"/>
          <p:cNvSpPr/>
          <p:nvPr/>
        </p:nvSpPr>
        <p:spPr>
          <a:xfrm>
            <a:off x="7478137" y="6519847"/>
            <a:ext cx="2319814" cy="28991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50"/>
              </a:lnSpc>
              <a:buNone/>
            </a:pPr>
            <a:r>
              <a:rPr dirty="0" sz="18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Buzzer Alarm</a:t>
            </a:r>
            <a:endParaRPr dirty="0" sz="1800" lang="en-US"/>
          </a:p>
        </p:txBody>
      </p:sp>
      <p:sp>
        <p:nvSpPr>
          <p:cNvPr id="1048662" name="Oval 26"/>
          <p:cNvSpPr/>
          <p:nvPr/>
        </p:nvSpPr>
        <p:spPr>
          <a:xfrm>
            <a:off x="12801600" y="7736304"/>
            <a:ext cx="1828800" cy="493296"/>
          </a:xfrm>
          <a:prstGeom prst="ellipse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  <p:sp>
        <p:nvSpPr>
          <p:cNvPr id="1048663" name="Oval 27"/>
          <p:cNvSpPr/>
          <p:nvPr/>
        </p:nvSpPr>
        <p:spPr>
          <a:xfrm>
            <a:off x="12801600" y="7736304"/>
            <a:ext cx="524107" cy="394712"/>
          </a:xfrm>
          <a:prstGeom prst="ellipse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Text 0"/>
          <p:cNvSpPr/>
          <p:nvPr/>
        </p:nvSpPr>
        <p:spPr>
          <a:xfrm>
            <a:off x="769620" y="604718"/>
            <a:ext cx="8230791" cy="68711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5400"/>
              </a:lnSpc>
              <a:buNone/>
            </a:pPr>
            <a:r>
              <a:rPr dirty="0" sz="4300" lang="en-US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How It Works: The Safety Loop</a:t>
            </a:r>
            <a:endParaRPr dirty="0" sz="4300" lang="en-US"/>
          </a:p>
        </p:txBody>
      </p:sp>
      <p:pic>
        <p:nvPicPr>
          <p:cNvPr id="2097171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69620" y="1731526"/>
            <a:ext cx="13091160" cy="5114806"/>
          </a:xfrm>
          <a:prstGeom prst="rect"/>
        </p:spPr>
      </p:pic>
      <p:sp>
        <p:nvSpPr>
          <p:cNvPr id="1048670" name="Text 1"/>
          <p:cNvSpPr/>
          <p:nvPr/>
        </p:nvSpPr>
        <p:spPr>
          <a:xfrm>
            <a:off x="8040916" y="2213477"/>
            <a:ext cx="3369882" cy="36125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1650"/>
              </a:lnSpc>
              <a:buNone/>
            </a:pPr>
            <a:r>
              <a:rPr b="1" dirty="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Helmet &amp; Sensor Check</a:t>
            </a:r>
            <a:endParaRPr b="1" dirty="0" lang="en-US"/>
          </a:p>
        </p:txBody>
      </p:sp>
      <p:sp>
        <p:nvSpPr>
          <p:cNvPr id="1048671" name="Text 2"/>
          <p:cNvSpPr/>
          <p:nvPr/>
        </p:nvSpPr>
        <p:spPr>
          <a:xfrm>
            <a:off x="8040916" y="3099950"/>
            <a:ext cx="3917580" cy="36125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1650"/>
              </a:lnSpc>
              <a:buNone/>
            </a:pPr>
            <a:r>
              <a:rPr b="1" dirty="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Alcohol &amp; Arduino Decision</a:t>
            </a:r>
            <a:endParaRPr b="1" dirty="0" lang="en-US"/>
          </a:p>
        </p:txBody>
      </p:sp>
      <p:sp>
        <p:nvSpPr>
          <p:cNvPr id="1048672" name="Text 3"/>
          <p:cNvSpPr/>
          <p:nvPr/>
        </p:nvSpPr>
        <p:spPr>
          <a:xfrm>
            <a:off x="8040916" y="3985218"/>
            <a:ext cx="3123026" cy="36125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1650"/>
              </a:lnSpc>
              <a:buNone/>
            </a:pPr>
            <a:r>
              <a:rPr b="1" dirty="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Relay Ignition Control</a:t>
            </a:r>
            <a:endParaRPr b="1" dirty="0" lang="en-US"/>
          </a:p>
        </p:txBody>
      </p:sp>
      <p:sp>
        <p:nvSpPr>
          <p:cNvPr id="1048673" name="Text 4"/>
          <p:cNvSpPr/>
          <p:nvPr/>
        </p:nvSpPr>
        <p:spPr>
          <a:xfrm>
            <a:off x="8040916" y="4886142"/>
            <a:ext cx="3119815" cy="36125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1650"/>
              </a:lnSpc>
              <a:buNone/>
            </a:pPr>
            <a:r>
              <a:rPr b="1" dirty="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MPU6050 Crash Alert</a:t>
            </a:r>
            <a:endParaRPr b="1" dirty="0" lang="en-US"/>
          </a:p>
        </p:txBody>
      </p:sp>
      <p:sp>
        <p:nvSpPr>
          <p:cNvPr id="1048674" name="Text 5"/>
          <p:cNvSpPr/>
          <p:nvPr/>
        </p:nvSpPr>
        <p:spPr>
          <a:xfrm>
            <a:off x="769620" y="7093625"/>
            <a:ext cx="13091160" cy="70365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750"/>
              </a:lnSpc>
              <a:buNone/>
            </a:pPr>
            <a:r>
              <a:rPr dirty="0" sz="20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system creates a seamless safety net that operates automatically—removing human error from critical safety decisions while maintaining constant vigilance throughout every ride.</a:t>
            </a:r>
            <a:endParaRPr dirty="0" sz="2000" lang="en-US"/>
          </a:p>
        </p:txBody>
      </p:sp>
      <p:sp>
        <p:nvSpPr>
          <p:cNvPr id="1048675" name="Oval 8"/>
          <p:cNvSpPr/>
          <p:nvPr/>
        </p:nvSpPr>
        <p:spPr>
          <a:xfrm>
            <a:off x="12729411" y="7700211"/>
            <a:ext cx="1900989" cy="529389"/>
          </a:xfrm>
          <a:prstGeom prst="ellipse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Text 0"/>
          <p:cNvSpPr/>
          <p:nvPr/>
        </p:nvSpPr>
        <p:spPr>
          <a:xfrm>
            <a:off x="590312" y="463868"/>
            <a:ext cx="8702278" cy="52709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4150"/>
              </a:lnSpc>
              <a:buNone/>
            </a:pPr>
            <a:r>
              <a:rPr dirty="0" sz="3300" lang="en-US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Proven Results: Fast, Accurate, Life-Saving</a:t>
            </a:r>
            <a:endParaRPr dirty="0" sz="3300" lang="en-US"/>
          </a:p>
        </p:txBody>
      </p:sp>
      <p:sp>
        <p:nvSpPr>
          <p:cNvPr id="1048682" name="Text 1"/>
          <p:cNvSpPr/>
          <p:nvPr/>
        </p:nvSpPr>
        <p:spPr>
          <a:xfrm>
            <a:off x="590312" y="1517928"/>
            <a:ext cx="3847267" cy="556617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4350"/>
              </a:lnSpc>
              <a:buNone/>
            </a:pPr>
            <a:r>
              <a:rPr dirty="0" sz="43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92.7%</a:t>
            </a:r>
            <a:endParaRPr dirty="0" sz="4350" lang="en-US"/>
          </a:p>
        </p:txBody>
      </p:sp>
      <p:sp>
        <p:nvSpPr>
          <p:cNvPr id="1048683" name="Text 2"/>
          <p:cNvSpPr/>
          <p:nvPr/>
        </p:nvSpPr>
        <p:spPr>
          <a:xfrm>
            <a:off x="1459706" y="2285286"/>
            <a:ext cx="2108478" cy="26348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050"/>
              </a:lnSpc>
              <a:buNone/>
            </a:pPr>
            <a:r>
              <a:rPr dirty="0" sz="16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Accident Detection</a:t>
            </a:r>
            <a:endParaRPr dirty="0" sz="1650" lang="en-US"/>
          </a:p>
        </p:txBody>
      </p:sp>
      <p:sp>
        <p:nvSpPr>
          <p:cNvPr id="1048684" name="Text 3"/>
          <p:cNvSpPr/>
          <p:nvPr/>
        </p:nvSpPr>
        <p:spPr>
          <a:xfrm>
            <a:off x="590312" y="2717363"/>
            <a:ext cx="3847267" cy="539829"/>
          </a:xfrm>
          <a:prstGeom prst="rect"/>
          <a:noFill/>
        </p:spPr>
        <p:txBody>
          <a:bodyPr anchor="t" bIns="0" lIns="0" rIns="0" rtlCol="0" tIns="0" wrap="square"/>
          <a:p>
            <a:pPr algn="ctr" indent="0" marL="0">
              <a:lnSpc>
                <a:spcPts val="2100"/>
              </a:lnSpc>
              <a:buNone/>
            </a:pPr>
            <a:r>
              <a:rPr dirty="0" sz="13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Highly reliable identification of crash events and sudden impacts</a:t>
            </a:r>
            <a:endParaRPr dirty="0" sz="1300" lang="en-US"/>
          </a:p>
        </p:txBody>
      </p:sp>
      <p:sp>
        <p:nvSpPr>
          <p:cNvPr id="1048685" name="Text 4"/>
          <p:cNvSpPr/>
          <p:nvPr/>
        </p:nvSpPr>
        <p:spPr>
          <a:xfrm>
            <a:off x="4648319" y="1517928"/>
            <a:ext cx="3847267" cy="556617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4350"/>
              </a:lnSpc>
              <a:buNone/>
            </a:pPr>
            <a:r>
              <a:rPr dirty="0" sz="43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95.7%</a:t>
            </a:r>
            <a:endParaRPr dirty="0" sz="4350" lang="en-US"/>
          </a:p>
        </p:txBody>
      </p:sp>
      <p:sp>
        <p:nvSpPr>
          <p:cNvPr id="1048686" name="Text 5"/>
          <p:cNvSpPr/>
          <p:nvPr/>
        </p:nvSpPr>
        <p:spPr>
          <a:xfrm>
            <a:off x="5517713" y="2285286"/>
            <a:ext cx="2108478" cy="26348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050"/>
              </a:lnSpc>
              <a:buNone/>
            </a:pPr>
            <a:r>
              <a:rPr dirty="0" sz="16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Alcohol Detection</a:t>
            </a:r>
            <a:endParaRPr dirty="0" sz="1650" lang="en-US"/>
          </a:p>
        </p:txBody>
      </p:sp>
      <p:sp>
        <p:nvSpPr>
          <p:cNvPr id="1048687" name="Text 6"/>
          <p:cNvSpPr/>
          <p:nvPr/>
        </p:nvSpPr>
        <p:spPr>
          <a:xfrm>
            <a:off x="4648319" y="2717363"/>
            <a:ext cx="3847267" cy="539829"/>
          </a:xfrm>
          <a:prstGeom prst="rect"/>
          <a:noFill/>
        </p:spPr>
        <p:txBody>
          <a:bodyPr anchor="t" bIns="0" lIns="0" rIns="0" rtlCol="0" tIns="0" wrap="square"/>
          <a:p>
            <a:pPr algn="ctr" indent="0" marL="0">
              <a:lnSpc>
                <a:spcPts val="2100"/>
              </a:lnSpc>
              <a:buNone/>
            </a:pPr>
            <a:r>
              <a:rPr dirty="0" sz="13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Exceptional accuracy in preventing impaired riding attempts</a:t>
            </a:r>
            <a:endParaRPr dirty="0" sz="1300" lang="en-US"/>
          </a:p>
        </p:txBody>
      </p:sp>
      <p:sp>
        <p:nvSpPr>
          <p:cNvPr id="1048688" name="Text 7"/>
          <p:cNvSpPr/>
          <p:nvPr/>
        </p:nvSpPr>
        <p:spPr>
          <a:xfrm>
            <a:off x="590312" y="3678793"/>
            <a:ext cx="3847267" cy="556617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4350"/>
              </a:lnSpc>
              <a:buNone/>
            </a:pPr>
            <a:r>
              <a:rPr dirty="0" sz="43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8.2s</a:t>
            </a:r>
            <a:endParaRPr dirty="0" sz="4350" lang="en-US"/>
          </a:p>
        </p:txBody>
      </p:sp>
      <p:sp>
        <p:nvSpPr>
          <p:cNvPr id="1048689" name="Text 8"/>
          <p:cNvSpPr/>
          <p:nvPr/>
        </p:nvSpPr>
        <p:spPr>
          <a:xfrm>
            <a:off x="1271707" y="4446151"/>
            <a:ext cx="2484477" cy="26348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050"/>
              </a:lnSpc>
              <a:buNone/>
            </a:pPr>
            <a:r>
              <a:rPr dirty="0" sz="16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Emergency Alert Speed</a:t>
            </a:r>
            <a:endParaRPr dirty="0" sz="1650" lang="en-US"/>
          </a:p>
        </p:txBody>
      </p:sp>
      <p:sp>
        <p:nvSpPr>
          <p:cNvPr id="1048690" name="Text 9"/>
          <p:cNvSpPr/>
          <p:nvPr/>
        </p:nvSpPr>
        <p:spPr>
          <a:xfrm>
            <a:off x="590312" y="4878229"/>
            <a:ext cx="3847267" cy="539829"/>
          </a:xfrm>
          <a:prstGeom prst="rect"/>
          <a:noFill/>
        </p:spPr>
        <p:txBody>
          <a:bodyPr anchor="t" bIns="0" lIns="0" rIns="0" rtlCol="0" tIns="0" wrap="square"/>
          <a:p>
            <a:pPr algn="ctr" indent="0" marL="0">
              <a:lnSpc>
                <a:spcPts val="2100"/>
              </a:lnSpc>
              <a:buNone/>
            </a:pPr>
            <a:r>
              <a:rPr dirty="0" sz="13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From crash detection to emergency notification delivery</a:t>
            </a:r>
            <a:endParaRPr dirty="0" sz="1300" lang="en-US"/>
          </a:p>
        </p:txBody>
      </p:sp>
      <p:sp>
        <p:nvSpPr>
          <p:cNvPr id="1048691" name="Text 10"/>
          <p:cNvSpPr/>
          <p:nvPr/>
        </p:nvSpPr>
        <p:spPr>
          <a:xfrm>
            <a:off x="4648319" y="3678793"/>
            <a:ext cx="3847267" cy="556617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4350"/>
              </a:lnSpc>
              <a:buNone/>
            </a:pPr>
            <a:r>
              <a:rPr dirty="0" sz="43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$45</a:t>
            </a:r>
            <a:endParaRPr dirty="0" sz="4350" lang="en-US"/>
          </a:p>
        </p:txBody>
      </p:sp>
      <p:sp>
        <p:nvSpPr>
          <p:cNvPr id="1048692" name="Text 11"/>
          <p:cNvSpPr/>
          <p:nvPr/>
        </p:nvSpPr>
        <p:spPr>
          <a:xfrm>
            <a:off x="5517713" y="4446151"/>
            <a:ext cx="2108478" cy="26348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050"/>
              </a:lnSpc>
              <a:buNone/>
            </a:pPr>
            <a:r>
              <a:rPr dirty="0" sz="16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Total System Cost</a:t>
            </a:r>
            <a:endParaRPr dirty="0" sz="1650" lang="en-US"/>
          </a:p>
        </p:txBody>
      </p:sp>
      <p:sp>
        <p:nvSpPr>
          <p:cNvPr id="1048693" name="Text 12"/>
          <p:cNvSpPr/>
          <p:nvPr/>
        </p:nvSpPr>
        <p:spPr>
          <a:xfrm>
            <a:off x="4648319" y="4878229"/>
            <a:ext cx="3847267" cy="539829"/>
          </a:xfrm>
          <a:prstGeom prst="rect"/>
          <a:noFill/>
        </p:spPr>
        <p:txBody>
          <a:bodyPr anchor="t" bIns="0" lIns="0" rIns="0" rtlCol="0" tIns="0" wrap="square"/>
          <a:p>
            <a:pPr algn="ctr" indent="0" marL="0">
              <a:lnSpc>
                <a:spcPts val="2100"/>
              </a:lnSpc>
              <a:buNone/>
            </a:pPr>
            <a:r>
              <a:rPr dirty="0" sz="13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Affordable solution accessible for widespread adoption</a:t>
            </a:r>
            <a:endParaRPr dirty="0" sz="1300" lang="en-US"/>
          </a:p>
        </p:txBody>
      </p:sp>
      <p:sp>
        <p:nvSpPr>
          <p:cNvPr id="1048694" name="Text 13"/>
          <p:cNvSpPr/>
          <p:nvPr/>
        </p:nvSpPr>
        <p:spPr>
          <a:xfrm>
            <a:off x="590312" y="5839658"/>
            <a:ext cx="3847267" cy="556617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4350"/>
              </a:lnSpc>
              <a:buNone/>
            </a:pPr>
            <a:r>
              <a:rPr dirty="0" sz="43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67%</a:t>
            </a:r>
            <a:endParaRPr dirty="0" sz="4350" lang="en-US"/>
          </a:p>
        </p:txBody>
      </p:sp>
      <p:sp>
        <p:nvSpPr>
          <p:cNvPr id="1048695" name="Text 14"/>
          <p:cNvSpPr/>
          <p:nvPr/>
        </p:nvSpPr>
        <p:spPr>
          <a:xfrm>
            <a:off x="969288" y="6607016"/>
            <a:ext cx="3089315" cy="26348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050"/>
              </a:lnSpc>
              <a:buNone/>
            </a:pPr>
            <a:r>
              <a:rPr dirty="0" sz="16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Response Time Improvement</a:t>
            </a:r>
            <a:endParaRPr dirty="0" sz="1650" lang="en-US"/>
          </a:p>
        </p:txBody>
      </p:sp>
      <p:sp>
        <p:nvSpPr>
          <p:cNvPr id="1048696" name="Text 15"/>
          <p:cNvSpPr/>
          <p:nvPr/>
        </p:nvSpPr>
        <p:spPr>
          <a:xfrm>
            <a:off x="590312" y="7039094"/>
            <a:ext cx="3847267" cy="539829"/>
          </a:xfrm>
          <a:prstGeom prst="rect"/>
          <a:noFill/>
        </p:spPr>
        <p:txBody>
          <a:bodyPr anchor="t" bIns="0" lIns="0" rIns="0" rtlCol="0" tIns="0" wrap="square"/>
          <a:p>
            <a:pPr algn="ctr" indent="0" marL="0">
              <a:lnSpc>
                <a:spcPts val="2100"/>
              </a:lnSpc>
              <a:buNone/>
            </a:pPr>
            <a:r>
              <a:rPr dirty="0" sz="13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Faster than conventional emergency response methods</a:t>
            </a:r>
            <a:endParaRPr dirty="0" sz="1300" lang="en-US"/>
          </a:p>
        </p:txBody>
      </p:sp>
      <p:sp>
        <p:nvSpPr>
          <p:cNvPr id="1048697" name="Text 16"/>
          <p:cNvSpPr/>
          <p:nvPr/>
        </p:nvSpPr>
        <p:spPr>
          <a:xfrm>
            <a:off x="4648319" y="5839658"/>
            <a:ext cx="3847267" cy="556617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4350"/>
              </a:lnSpc>
              <a:buNone/>
            </a:pPr>
            <a:r>
              <a:rPr dirty="0" sz="43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100%</a:t>
            </a:r>
            <a:endParaRPr dirty="0" sz="4350" lang="en-US"/>
          </a:p>
        </p:txBody>
      </p:sp>
      <p:sp>
        <p:nvSpPr>
          <p:cNvPr id="1048698" name="Text 17"/>
          <p:cNvSpPr/>
          <p:nvPr/>
        </p:nvSpPr>
        <p:spPr>
          <a:xfrm>
            <a:off x="5517713" y="6607016"/>
            <a:ext cx="2108478" cy="26348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050"/>
              </a:lnSpc>
              <a:buNone/>
            </a:pPr>
            <a:r>
              <a:rPr dirty="0" sz="16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Safety Compliance</a:t>
            </a:r>
            <a:endParaRPr dirty="0" sz="1650" lang="en-US"/>
          </a:p>
        </p:txBody>
      </p:sp>
      <p:sp>
        <p:nvSpPr>
          <p:cNvPr id="1048699" name="Text 18"/>
          <p:cNvSpPr/>
          <p:nvPr/>
        </p:nvSpPr>
        <p:spPr>
          <a:xfrm>
            <a:off x="4648319" y="7039094"/>
            <a:ext cx="3847267" cy="539829"/>
          </a:xfrm>
          <a:prstGeom prst="rect"/>
          <a:noFill/>
        </p:spPr>
        <p:txBody>
          <a:bodyPr anchor="t" bIns="0" lIns="0" rIns="0" rtlCol="0" tIns="0" wrap="square"/>
          <a:p>
            <a:pPr algn="ctr" indent="0" marL="0">
              <a:lnSpc>
                <a:spcPts val="2100"/>
              </a:lnSpc>
              <a:buNone/>
            </a:pPr>
            <a:r>
              <a:rPr dirty="0" sz="13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Mandatory helmet use and sober riding enforcement</a:t>
            </a:r>
            <a:endParaRPr dirty="0" sz="1300" lang="en-US"/>
          </a:p>
        </p:txBody>
      </p:sp>
      <p:sp>
        <p:nvSpPr>
          <p:cNvPr id="1048700" name="Text 19"/>
          <p:cNvSpPr/>
          <p:nvPr/>
        </p:nvSpPr>
        <p:spPr>
          <a:xfrm>
            <a:off x="8914686" y="1412557"/>
            <a:ext cx="2530197" cy="31623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450"/>
              </a:lnSpc>
              <a:buNone/>
            </a:pPr>
            <a:r>
              <a:rPr dirty="0" sz="1950" lang="en-US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Real-World Impact</a:t>
            </a:r>
            <a:endParaRPr dirty="0" sz="1950" lang="en-US"/>
          </a:p>
        </p:txBody>
      </p:sp>
      <p:sp>
        <p:nvSpPr>
          <p:cNvPr id="1048701" name="Text 20"/>
          <p:cNvSpPr/>
          <p:nvPr/>
        </p:nvSpPr>
        <p:spPr>
          <a:xfrm>
            <a:off x="8907064" y="1899278"/>
            <a:ext cx="5133023" cy="2057823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1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prototype demonstrates that cutting-edge safety technology doesn't require a premium price tag. By dramatically reducing emergency response time and enforcing safety rules automatically, the Smart AI Helmet addresses the root causes of motorcycle fatalities.</a:t>
            </a:r>
            <a:endParaRPr dirty="0" sz="1600" lang="en-US"/>
          </a:p>
        </p:txBody>
      </p:sp>
      <p:sp>
        <p:nvSpPr>
          <p:cNvPr id="1048702" name="Text 21"/>
          <p:cNvSpPr/>
          <p:nvPr/>
        </p:nvSpPr>
        <p:spPr>
          <a:xfrm>
            <a:off x="8907065" y="4160230"/>
            <a:ext cx="5133023" cy="82312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100"/>
              </a:lnSpc>
              <a:buNone/>
            </a:pPr>
            <a:r>
              <a:rPr dirty="0" sz="16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 removes human judgment from safety decisions—making compliance automatic rather than optional.</a:t>
            </a:r>
            <a:endParaRPr dirty="0" sz="1600" lang="en-US"/>
          </a:p>
        </p:txBody>
      </p:sp>
      <p:sp>
        <p:nvSpPr>
          <p:cNvPr id="1048703" name="Oval 23"/>
          <p:cNvSpPr/>
          <p:nvPr/>
        </p:nvSpPr>
        <p:spPr>
          <a:xfrm>
            <a:off x="12777537" y="7578923"/>
            <a:ext cx="1852863" cy="650677"/>
          </a:xfrm>
          <a:prstGeom prst="ellipse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4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/>
        </p:spPr>
      </p:pic>
      <p:sp>
        <p:nvSpPr>
          <p:cNvPr id="1048709" name="Text 0"/>
          <p:cNvSpPr/>
          <p:nvPr/>
        </p:nvSpPr>
        <p:spPr>
          <a:xfrm>
            <a:off x="6158627" y="703540"/>
            <a:ext cx="7621905" cy="60031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4700"/>
              </a:lnSpc>
              <a:buNone/>
            </a:pPr>
            <a:r>
              <a:rPr dirty="0" sz="3750" lang="en-US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 Game-Changing Advantage</a:t>
            </a:r>
            <a:endParaRPr dirty="0" sz="3750" lang="en-US"/>
          </a:p>
        </p:txBody>
      </p:sp>
      <p:pic>
        <p:nvPicPr>
          <p:cNvPr id="2097175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158627" y="1591985"/>
            <a:ext cx="960477" cy="1413867"/>
          </a:xfrm>
          <a:prstGeom prst="rect"/>
        </p:spPr>
      </p:pic>
      <p:sp>
        <p:nvSpPr>
          <p:cNvPr id="1048710" name="Text 1"/>
          <p:cNvSpPr/>
          <p:nvPr/>
        </p:nvSpPr>
        <p:spPr>
          <a:xfrm>
            <a:off x="7311152" y="1784033"/>
            <a:ext cx="2401133" cy="30015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350"/>
              </a:lnSpc>
              <a:buNone/>
            </a:pPr>
            <a:r>
              <a:rPr dirty="0" sz="18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Prevention First</a:t>
            </a:r>
            <a:endParaRPr dirty="0" sz="1850" lang="en-US"/>
          </a:p>
        </p:txBody>
      </p:sp>
      <p:sp>
        <p:nvSpPr>
          <p:cNvPr id="1048711" name="Text 2"/>
          <p:cNvSpPr/>
          <p:nvPr/>
        </p:nvSpPr>
        <p:spPr>
          <a:xfrm>
            <a:off x="7311152" y="2199442"/>
            <a:ext cx="6647021" cy="614363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400"/>
              </a:lnSpc>
              <a:buNone/>
            </a:pPr>
            <a:r>
              <a:rPr dirty="0" sz="15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Stops accidents before they happen through enforced sobriety and helmet compliance</a:t>
            </a:r>
            <a:endParaRPr dirty="0" sz="1500" lang="en-US"/>
          </a:p>
        </p:txBody>
      </p:sp>
      <p:pic>
        <p:nvPicPr>
          <p:cNvPr id="2097176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6158627" y="3005852"/>
            <a:ext cx="960477" cy="1413867"/>
          </a:xfrm>
          <a:prstGeom prst="rect"/>
        </p:spPr>
      </p:pic>
      <p:sp>
        <p:nvSpPr>
          <p:cNvPr id="1048712" name="Text 3"/>
          <p:cNvSpPr/>
          <p:nvPr/>
        </p:nvSpPr>
        <p:spPr>
          <a:xfrm>
            <a:off x="7311152" y="3197900"/>
            <a:ext cx="2401133" cy="30015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350"/>
              </a:lnSpc>
              <a:buNone/>
            </a:pPr>
            <a:r>
              <a:rPr dirty="0" sz="18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Instant Detection</a:t>
            </a:r>
            <a:endParaRPr dirty="0" sz="1850" lang="en-US"/>
          </a:p>
        </p:txBody>
      </p:sp>
      <p:sp>
        <p:nvSpPr>
          <p:cNvPr id="1048713" name="Text 4"/>
          <p:cNvSpPr/>
          <p:nvPr/>
        </p:nvSpPr>
        <p:spPr>
          <a:xfrm>
            <a:off x="7311152" y="3613309"/>
            <a:ext cx="6647021" cy="614363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400"/>
              </a:lnSpc>
              <a:buNone/>
            </a:pPr>
            <a:r>
              <a:rPr dirty="0" sz="15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Identifies crashes within milliseconds using advanced motion analysis algorithms</a:t>
            </a:r>
            <a:endParaRPr dirty="0" sz="1500" lang="en-US"/>
          </a:p>
        </p:txBody>
      </p:sp>
      <p:pic>
        <p:nvPicPr>
          <p:cNvPr id="2097177" name="Image 3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6158627" y="4419719"/>
            <a:ext cx="960477" cy="1152525"/>
          </a:xfrm>
          <a:prstGeom prst="rect"/>
        </p:spPr>
      </p:pic>
      <p:sp>
        <p:nvSpPr>
          <p:cNvPr id="1048714" name="Text 5"/>
          <p:cNvSpPr/>
          <p:nvPr/>
        </p:nvSpPr>
        <p:spPr>
          <a:xfrm>
            <a:off x="7311152" y="4611767"/>
            <a:ext cx="2401133" cy="30015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350"/>
              </a:lnSpc>
              <a:buNone/>
            </a:pPr>
            <a:r>
              <a:rPr dirty="0" sz="18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Rapid Response</a:t>
            </a:r>
            <a:endParaRPr dirty="0" sz="1850" lang="en-US"/>
          </a:p>
        </p:txBody>
      </p:sp>
      <p:sp>
        <p:nvSpPr>
          <p:cNvPr id="1048715" name="Text 6"/>
          <p:cNvSpPr/>
          <p:nvPr/>
        </p:nvSpPr>
        <p:spPr>
          <a:xfrm>
            <a:off x="7311152" y="5027176"/>
            <a:ext cx="6647021" cy="307181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400"/>
              </a:lnSpc>
              <a:buNone/>
            </a:pPr>
            <a:r>
              <a:rPr dirty="0" sz="15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Delivers precise location data to emergency contacts in just 8.2 seconds</a:t>
            </a:r>
            <a:endParaRPr dirty="0" sz="1500" lang="en-US"/>
          </a:p>
        </p:txBody>
      </p:sp>
      <p:sp>
        <p:nvSpPr>
          <p:cNvPr id="1048716" name="Shape 7"/>
          <p:cNvSpPr/>
          <p:nvPr/>
        </p:nvSpPr>
        <p:spPr>
          <a:xfrm>
            <a:off x="6158627" y="5788343"/>
            <a:ext cx="7799546" cy="1737598"/>
          </a:xfrm>
          <a:prstGeom prst="roundRect">
            <a:avLst>
              <a:gd name="adj" fmla="val 4643"/>
            </a:avLst>
          </a:prstGeom>
          <a:solidFill>
            <a:srgbClr val="BBCDF7"/>
          </a:solidFill>
        </p:spPr>
        <p:txBody>
          <a:bodyPr/>
          <a:p>
            <a:endParaRPr lang="en-IN"/>
          </a:p>
        </p:txBody>
      </p:sp>
      <p:pic>
        <p:nvPicPr>
          <p:cNvPr id="2097178" name="Image 4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5"/>
          <a:stretch>
            <a:fillRect/>
          </a:stretch>
        </p:blipFill>
        <p:spPr>
          <a:xfrm>
            <a:off x="6350675" y="6065996"/>
            <a:ext cx="240030" cy="192048"/>
          </a:xfrm>
          <a:prstGeom prst="rect"/>
        </p:spPr>
      </p:pic>
      <p:sp>
        <p:nvSpPr>
          <p:cNvPr id="1048717" name="Text 8"/>
          <p:cNvSpPr/>
          <p:nvPr/>
        </p:nvSpPr>
        <p:spPr>
          <a:xfrm>
            <a:off x="6782753" y="6028373"/>
            <a:ext cx="6983373" cy="1228725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400"/>
              </a:lnSpc>
              <a:buNone/>
            </a:pPr>
            <a:r>
              <a:rPr b="1" dirty="0" sz="1500" lang="en-US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Critical Insight:</a:t>
            </a:r>
            <a:r>
              <a:rPr dirty="0" sz="1500" lang="en-US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The difference between life and death in trauma situations is often measured in minutes. Our 8.2-second alert system reduces the traditional 4-minute response gap by 67%, giving victims a dramatically better chance of survival.</a:t>
            </a:r>
            <a:endParaRPr dirty="0" sz="1500" lang="en-US"/>
          </a:p>
        </p:txBody>
      </p:sp>
      <p:sp>
        <p:nvSpPr>
          <p:cNvPr id="1048718" name="Oval 15"/>
          <p:cNvSpPr/>
          <p:nvPr/>
        </p:nvSpPr>
        <p:spPr>
          <a:xfrm>
            <a:off x="12741442" y="7736305"/>
            <a:ext cx="1888958" cy="493295"/>
          </a:xfrm>
          <a:prstGeom prst="ellipse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0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/>
        </p:spPr>
      </p:pic>
      <p:sp>
        <p:nvSpPr>
          <p:cNvPr id="1048724" name="Text 0"/>
          <p:cNvSpPr/>
          <p:nvPr/>
        </p:nvSpPr>
        <p:spPr>
          <a:xfrm>
            <a:off x="6123146" y="788551"/>
            <a:ext cx="7870508" cy="1137047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4450"/>
              </a:lnSpc>
              <a:buNone/>
            </a:pPr>
            <a:r>
              <a:rPr dirty="0" sz="3550" lang="en-US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Future Vision: The Next Generation of Smart Safety</a:t>
            </a:r>
            <a:endParaRPr dirty="0" sz="3550" lang="en-US"/>
          </a:p>
        </p:txBody>
      </p:sp>
      <p:sp>
        <p:nvSpPr>
          <p:cNvPr id="1048725" name="Shape 1"/>
          <p:cNvSpPr/>
          <p:nvPr/>
        </p:nvSpPr>
        <p:spPr>
          <a:xfrm>
            <a:off x="6327815" y="2198489"/>
            <a:ext cx="22860" cy="5242560"/>
          </a:xfrm>
          <a:prstGeom prst="roundRect">
            <a:avLst>
              <a:gd name="adj" fmla="val 334264"/>
            </a:avLst>
          </a:prstGeom>
          <a:solidFill>
            <a:srgbClr val="B8C3DF"/>
          </a:solidFill>
        </p:spPr>
        <p:txBody>
          <a:bodyPr/>
          <a:p>
            <a:endParaRPr lang="en-IN"/>
          </a:p>
        </p:txBody>
      </p:sp>
      <p:sp>
        <p:nvSpPr>
          <p:cNvPr id="1048726" name="Shape 2"/>
          <p:cNvSpPr/>
          <p:nvPr/>
        </p:nvSpPr>
        <p:spPr>
          <a:xfrm>
            <a:off x="6509623" y="2391728"/>
            <a:ext cx="545783" cy="22860"/>
          </a:xfrm>
          <a:prstGeom prst="roundRect">
            <a:avLst>
              <a:gd name="adj" fmla="val 334264"/>
            </a:avLst>
          </a:prstGeom>
          <a:solidFill>
            <a:srgbClr val="B8C3DF"/>
          </a:solidFill>
        </p:spPr>
        <p:txBody>
          <a:bodyPr/>
          <a:p>
            <a:endParaRPr lang="en-IN"/>
          </a:p>
        </p:txBody>
      </p:sp>
      <p:sp>
        <p:nvSpPr>
          <p:cNvPr id="1048727" name="Shape 3"/>
          <p:cNvSpPr/>
          <p:nvPr/>
        </p:nvSpPr>
        <p:spPr>
          <a:xfrm>
            <a:off x="6123146" y="2198489"/>
            <a:ext cx="409337" cy="409337"/>
          </a:xfrm>
          <a:prstGeom prst="roundRect">
            <a:avLst>
              <a:gd name="adj" fmla="val 1866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p>
            <a:endParaRPr lang="en-IN"/>
          </a:p>
        </p:txBody>
      </p:sp>
      <p:sp>
        <p:nvSpPr>
          <p:cNvPr id="1048728" name="Text 4"/>
          <p:cNvSpPr/>
          <p:nvPr/>
        </p:nvSpPr>
        <p:spPr>
          <a:xfrm>
            <a:off x="6191369" y="2232600"/>
            <a:ext cx="272891" cy="341114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100"/>
              </a:lnSpc>
              <a:buNone/>
            </a:pPr>
            <a:r>
              <a:rPr dirty="0" sz="21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dirty="0" sz="2100" lang="en-US"/>
          </a:p>
        </p:txBody>
      </p:sp>
      <p:sp>
        <p:nvSpPr>
          <p:cNvPr id="1048729" name="Text 5"/>
          <p:cNvSpPr/>
          <p:nvPr/>
        </p:nvSpPr>
        <p:spPr>
          <a:xfrm>
            <a:off x="7237452" y="2260997"/>
            <a:ext cx="2632472" cy="28420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00"/>
              </a:lnSpc>
              <a:buNone/>
            </a:pPr>
            <a:r>
              <a:rPr dirty="0" sz="17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Mobile App Integration</a:t>
            </a:r>
            <a:endParaRPr dirty="0" sz="1750" lang="en-US"/>
          </a:p>
        </p:txBody>
      </p:sp>
      <p:sp>
        <p:nvSpPr>
          <p:cNvPr id="1048730" name="Text 6"/>
          <p:cNvSpPr/>
          <p:nvPr/>
        </p:nvSpPr>
        <p:spPr>
          <a:xfrm>
            <a:off x="7237452" y="2654260"/>
            <a:ext cx="6756202" cy="581978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250"/>
              </a:lnSpc>
              <a:buNone/>
            </a:pPr>
            <a:r>
              <a:rPr dirty="0" sz="14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Comprehensive rider dashboard for usage tracking, emergency contact management, and real-time location sharing with family members.</a:t>
            </a:r>
            <a:endParaRPr dirty="0" sz="1400" lang="en-US"/>
          </a:p>
        </p:txBody>
      </p:sp>
      <p:sp>
        <p:nvSpPr>
          <p:cNvPr id="1048731" name="Shape 7"/>
          <p:cNvSpPr/>
          <p:nvPr/>
        </p:nvSpPr>
        <p:spPr>
          <a:xfrm>
            <a:off x="6509623" y="3793331"/>
            <a:ext cx="545783" cy="22860"/>
          </a:xfrm>
          <a:prstGeom prst="roundRect">
            <a:avLst>
              <a:gd name="adj" fmla="val 334264"/>
            </a:avLst>
          </a:prstGeom>
          <a:solidFill>
            <a:srgbClr val="B8C3DF"/>
          </a:solidFill>
        </p:spPr>
        <p:txBody>
          <a:bodyPr/>
          <a:p>
            <a:endParaRPr lang="en-IN"/>
          </a:p>
        </p:txBody>
      </p:sp>
      <p:sp>
        <p:nvSpPr>
          <p:cNvPr id="1048732" name="Shape 8"/>
          <p:cNvSpPr/>
          <p:nvPr/>
        </p:nvSpPr>
        <p:spPr>
          <a:xfrm>
            <a:off x="6123146" y="3600093"/>
            <a:ext cx="409337" cy="409337"/>
          </a:xfrm>
          <a:prstGeom prst="roundRect">
            <a:avLst>
              <a:gd name="adj" fmla="val 1866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p>
            <a:endParaRPr lang="en-IN"/>
          </a:p>
        </p:txBody>
      </p:sp>
      <p:sp>
        <p:nvSpPr>
          <p:cNvPr id="1048733" name="Text 9"/>
          <p:cNvSpPr/>
          <p:nvPr/>
        </p:nvSpPr>
        <p:spPr>
          <a:xfrm>
            <a:off x="6191369" y="3634204"/>
            <a:ext cx="272891" cy="341114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100"/>
              </a:lnSpc>
              <a:buNone/>
            </a:pPr>
            <a:r>
              <a:rPr dirty="0" sz="21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dirty="0" sz="2100" lang="en-US"/>
          </a:p>
        </p:txBody>
      </p:sp>
      <p:sp>
        <p:nvSpPr>
          <p:cNvPr id="1048734" name="Text 10"/>
          <p:cNvSpPr/>
          <p:nvPr/>
        </p:nvSpPr>
        <p:spPr>
          <a:xfrm>
            <a:off x="7237452" y="3662601"/>
            <a:ext cx="2274094" cy="28420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00"/>
              </a:lnSpc>
              <a:buNone/>
            </a:pPr>
            <a:r>
              <a:rPr dirty="0" sz="17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AI Riding Analytics</a:t>
            </a:r>
            <a:endParaRPr dirty="0" sz="1750" lang="en-US"/>
          </a:p>
        </p:txBody>
      </p:sp>
      <p:sp>
        <p:nvSpPr>
          <p:cNvPr id="1048735" name="Text 11"/>
          <p:cNvSpPr/>
          <p:nvPr/>
        </p:nvSpPr>
        <p:spPr>
          <a:xfrm>
            <a:off x="7237452" y="4055864"/>
            <a:ext cx="6756202" cy="581978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250"/>
              </a:lnSpc>
              <a:buNone/>
            </a:pPr>
            <a:r>
              <a:rPr dirty="0" sz="14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Machine learning algorithms analyze riding patterns to predict risky behavior and provide proactive warnings before accidents occur.</a:t>
            </a:r>
            <a:endParaRPr dirty="0" sz="1400" lang="en-US"/>
          </a:p>
        </p:txBody>
      </p:sp>
      <p:sp>
        <p:nvSpPr>
          <p:cNvPr id="1048736" name="Shape 12"/>
          <p:cNvSpPr/>
          <p:nvPr/>
        </p:nvSpPr>
        <p:spPr>
          <a:xfrm>
            <a:off x="6509623" y="5194935"/>
            <a:ext cx="545783" cy="22860"/>
          </a:xfrm>
          <a:prstGeom prst="roundRect">
            <a:avLst>
              <a:gd name="adj" fmla="val 334264"/>
            </a:avLst>
          </a:prstGeom>
          <a:solidFill>
            <a:srgbClr val="B8C3DF"/>
          </a:solidFill>
        </p:spPr>
        <p:txBody>
          <a:bodyPr/>
          <a:p>
            <a:endParaRPr lang="en-IN"/>
          </a:p>
        </p:txBody>
      </p:sp>
      <p:sp>
        <p:nvSpPr>
          <p:cNvPr id="1048737" name="Shape 13"/>
          <p:cNvSpPr/>
          <p:nvPr/>
        </p:nvSpPr>
        <p:spPr>
          <a:xfrm>
            <a:off x="6123146" y="5001697"/>
            <a:ext cx="409337" cy="409337"/>
          </a:xfrm>
          <a:prstGeom prst="roundRect">
            <a:avLst>
              <a:gd name="adj" fmla="val 1866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p>
            <a:endParaRPr lang="en-IN"/>
          </a:p>
        </p:txBody>
      </p:sp>
      <p:sp>
        <p:nvSpPr>
          <p:cNvPr id="1048738" name="Text 14"/>
          <p:cNvSpPr/>
          <p:nvPr/>
        </p:nvSpPr>
        <p:spPr>
          <a:xfrm>
            <a:off x="6191369" y="5035808"/>
            <a:ext cx="272891" cy="341114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100"/>
              </a:lnSpc>
              <a:buNone/>
            </a:pPr>
            <a:r>
              <a:rPr dirty="0" sz="21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dirty="0" sz="2100" lang="en-US"/>
          </a:p>
        </p:txBody>
      </p:sp>
      <p:sp>
        <p:nvSpPr>
          <p:cNvPr id="1048739" name="Text 15"/>
          <p:cNvSpPr/>
          <p:nvPr/>
        </p:nvSpPr>
        <p:spPr>
          <a:xfrm>
            <a:off x="7237452" y="5064204"/>
            <a:ext cx="2274094" cy="28420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00"/>
              </a:lnSpc>
              <a:buNone/>
            </a:pPr>
            <a:r>
              <a:rPr dirty="0" sz="17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Solar Power System</a:t>
            </a:r>
            <a:endParaRPr dirty="0" sz="1750" lang="en-US"/>
          </a:p>
        </p:txBody>
      </p:sp>
      <p:sp>
        <p:nvSpPr>
          <p:cNvPr id="1048740" name="Text 16"/>
          <p:cNvSpPr/>
          <p:nvPr/>
        </p:nvSpPr>
        <p:spPr>
          <a:xfrm>
            <a:off x="7237452" y="5457468"/>
            <a:ext cx="6756202" cy="581978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250"/>
              </a:lnSpc>
              <a:buNone/>
            </a:pPr>
            <a:r>
              <a:rPr dirty="0" sz="14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Integrated solar panels eliminate battery concerns, ensuring the helmet remains powered indefinitely through renewable energy.</a:t>
            </a:r>
            <a:endParaRPr dirty="0" sz="1400" lang="en-US"/>
          </a:p>
        </p:txBody>
      </p:sp>
      <p:sp>
        <p:nvSpPr>
          <p:cNvPr id="1048741" name="Shape 17"/>
          <p:cNvSpPr/>
          <p:nvPr/>
        </p:nvSpPr>
        <p:spPr>
          <a:xfrm>
            <a:off x="6509623" y="6596539"/>
            <a:ext cx="545783" cy="22860"/>
          </a:xfrm>
          <a:prstGeom prst="roundRect">
            <a:avLst>
              <a:gd name="adj" fmla="val 334264"/>
            </a:avLst>
          </a:prstGeom>
          <a:solidFill>
            <a:srgbClr val="B8C3DF"/>
          </a:solidFill>
        </p:spPr>
        <p:txBody>
          <a:bodyPr/>
          <a:p>
            <a:endParaRPr lang="en-IN"/>
          </a:p>
        </p:txBody>
      </p:sp>
      <p:sp>
        <p:nvSpPr>
          <p:cNvPr id="1048742" name="Shape 18"/>
          <p:cNvSpPr/>
          <p:nvPr/>
        </p:nvSpPr>
        <p:spPr>
          <a:xfrm>
            <a:off x="6123146" y="6403300"/>
            <a:ext cx="409337" cy="409337"/>
          </a:xfrm>
          <a:prstGeom prst="roundRect">
            <a:avLst>
              <a:gd name="adj" fmla="val 1866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p>
            <a:endParaRPr lang="en-IN"/>
          </a:p>
        </p:txBody>
      </p:sp>
      <p:sp>
        <p:nvSpPr>
          <p:cNvPr id="1048743" name="Text 19"/>
          <p:cNvSpPr/>
          <p:nvPr/>
        </p:nvSpPr>
        <p:spPr>
          <a:xfrm>
            <a:off x="6191369" y="6437412"/>
            <a:ext cx="272891" cy="341114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100"/>
              </a:lnSpc>
              <a:buNone/>
            </a:pPr>
            <a:r>
              <a:rPr dirty="0" sz="210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dirty="0" sz="2100" lang="en-US"/>
          </a:p>
        </p:txBody>
      </p:sp>
      <p:sp>
        <p:nvSpPr>
          <p:cNvPr id="1048744" name="Text 20"/>
          <p:cNvSpPr/>
          <p:nvPr/>
        </p:nvSpPr>
        <p:spPr>
          <a:xfrm>
            <a:off x="7237452" y="6465808"/>
            <a:ext cx="2274094" cy="28420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200"/>
              </a:lnSpc>
              <a:buNone/>
            </a:pPr>
            <a:r>
              <a:rPr dirty="0" sz="1750" lang="en-US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Health Monitoring</a:t>
            </a:r>
            <a:endParaRPr dirty="0" sz="1750" lang="en-US"/>
          </a:p>
        </p:txBody>
      </p:sp>
      <p:sp>
        <p:nvSpPr>
          <p:cNvPr id="1048745" name="Text 21"/>
          <p:cNvSpPr/>
          <p:nvPr/>
        </p:nvSpPr>
        <p:spPr>
          <a:xfrm>
            <a:off x="7237452" y="6859072"/>
            <a:ext cx="6756202" cy="581978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250"/>
              </a:lnSpc>
              <a:buNone/>
            </a:pPr>
            <a:r>
              <a:rPr dirty="0" sz="1400" lang="en-US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Biometric sensors track rider fatigue, heart rate variability, and stress levels to detect medical emergencies and drowsiness.</a:t>
            </a:r>
            <a:endParaRPr dirty="0" sz="1400" lang="en-US"/>
          </a:p>
        </p:txBody>
      </p:sp>
      <p:sp>
        <p:nvSpPr>
          <p:cNvPr id="1048746" name="Oval 24"/>
          <p:cNvSpPr/>
          <p:nvPr/>
        </p:nvSpPr>
        <p:spPr>
          <a:xfrm>
            <a:off x="12717379" y="7736305"/>
            <a:ext cx="1913021" cy="409074"/>
          </a:xfrm>
          <a:prstGeom prst="ellipse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>SM-A156E</dc:creator>
  <cp:lastModifiedBy>ayush panthri</cp:lastModifiedBy>
  <dcterms:created xsi:type="dcterms:W3CDTF">2025-10-12T22:33:00Z</dcterms:created>
  <dcterms:modified xsi:type="dcterms:W3CDTF">2025-11-12T06:42:05Z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ec542fb5b46740ae9ea5e112e4f24ea8</vt:lpwstr>
  </property>
</Properties>
</file>